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5"/>
  </p:notesMasterIdLst>
  <p:sldIdLst>
    <p:sldId id="256" r:id="rId2"/>
    <p:sldId id="257" r:id="rId3"/>
    <p:sldId id="258" r:id="rId4"/>
    <p:sldId id="259" r:id="rId5"/>
    <p:sldId id="260" r:id="rId6"/>
    <p:sldId id="261" r:id="rId7"/>
    <p:sldId id="262" r:id="rId8"/>
    <p:sldId id="263" r:id="rId9"/>
    <p:sldId id="264" r:id="rId10"/>
    <p:sldId id="265" r:id="rId11"/>
    <p:sldId id="266" r:id="rId12"/>
    <p:sldId id="272" r:id="rId13"/>
    <p:sldId id="273" r:id="rId14"/>
    <p:sldId id="274" r:id="rId15"/>
    <p:sldId id="275" r:id="rId16"/>
    <p:sldId id="276" r:id="rId17"/>
    <p:sldId id="277" r:id="rId18"/>
    <p:sldId id="278" r:id="rId19"/>
    <p:sldId id="267" r:id="rId20"/>
    <p:sldId id="270" r:id="rId21"/>
    <p:sldId id="271" r:id="rId22"/>
    <p:sldId id="268" r:id="rId23"/>
    <p:sldId id="269" r:id="rId24"/>
  </p:sldIdLst>
  <p:sldSz cx="12192000" cy="6858000"/>
  <p:notesSz cx="6858000" cy="9144000"/>
  <p:embeddedFontLst>
    <p:embeddedFont>
      <p:font typeface="Calibri" panose="020F0502020204030204" pitchFamily="34" charset="0"/>
      <p:regular r:id="rId26"/>
      <p:bold r:id="rId27"/>
      <p:italic r:id="rId28"/>
      <p:boldItalic r:id="rId29"/>
    </p:embeddedFont>
    <p:embeddedFont>
      <p:font typeface="Segoe UI" panose="020B0502040204020203" pitchFamily="34" charset="0"/>
      <p:regular r:id="rId30"/>
      <p:bold r:id="rId31"/>
      <p:italic r:id="rId32"/>
      <p:boldItalic r:id="rId33"/>
    </p:embeddedFont>
    <p:embeddedFont>
      <p:font typeface="Work Sans Light" pitchFamily="2" charset="0"/>
      <p:regular r:id="rId34"/>
      <p:bold r:id="rId35"/>
      <p:italic r:id="rId36"/>
      <p:boldItalic r:id="rId37"/>
    </p:embeddedFont>
    <p:embeddedFont>
      <p:font typeface="Work Sans Medium" pitchFamily="2" charset="0"/>
      <p:regular r:id="rId38"/>
      <p:bold r:id="rId39"/>
      <p:italic r:id="rId40"/>
      <p:boldItalic r:id="rId4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42" roundtripDataSignature="AMtx7mizLMLYxJT+YG1vp2b2wCm+Ce/yd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1" d="100"/>
          <a:sy n="101" d="100"/>
        </p:scale>
        <p:origin x="144" y="2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9" Type="http://schemas.openxmlformats.org/officeDocument/2006/relationships/font" Target="fonts/font14.fntdata"/><Relationship Id="rId21" Type="http://schemas.openxmlformats.org/officeDocument/2006/relationships/slide" Target="slides/slide20.xml"/><Relationship Id="rId34" Type="http://schemas.openxmlformats.org/officeDocument/2006/relationships/font" Target="fonts/font9.fntdata"/><Relationship Id="rId42" Type="http://customschemas.google.com/relationships/presentationmetadata" Target="meta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7.fntdata"/><Relationship Id="rId37" Type="http://schemas.openxmlformats.org/officeDocument/2006/relationships/font" Target="fonts/font12.fntdata"/><Relationship Id="rId40" Type="http://schemas.openxmlformats.org/officeDocument/2006/relationships/font" Target="fonts/font15.fntdata"/><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font" Target="fonts/font1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font" Target="fonts/font8.fntdata"/><Relationship Id="rId38" Type="http://schemas.openxmlformats.org/officeDocument/2006/relationships/font" Target="fonts/font13.fntdata"/><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font" Target="fonts/font1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s-MX" sz="1200" b="0" i="0" u="none" strike="noStrike" cap="none">
                <a:solidFill>
                  <a:schemeClr val="dk1"/>
                </a:solidFill>
                <a:latin typeface="Calibri"/>
                <a:ea typeface="Calibri"/>
                <a:cs typeface="Calibri"/>
                <a:sym typeface="Calibri"/>
              </a:rPr>
              <a:t>‹Nº›</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4" name="Google Shape;94;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a:p>
        </p:txBody>
      </p:sp>
      <p:sp>
        <p:nvSpPr>
          <p:cNvPr id="163" name="Google Shape;163;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a:p>
        </p:txBody>
      </p:sp>
      <p:sp>
        <p:nvSpPr>
          <p:cNvPr id="168" name="Google Shape;168;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a:p>
        </p:txBody>
      </p:sp>
      <p:sp>
        <p:nvSpPr>
          <p:cNvPr id="168" name="Google Shape;168;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890535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a:p>
        </p:txBody>
      </p:sp>
      <p:sp>
        <p:nvSpPr>
          <p:cNvPr id="168" name="Google Shape;168;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978125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a:p>
        </p:txBody>
      </p:sp>
      <p:sp>
        <p:nvSpPr>
          <p:cNvPr id="168" name="Google Shape;168;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1757585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a:p>
        </p:txBody>
      </p:sp>
      <p:sp>
        <p:nvSpPr>
          <p:cNvPr id="168" name="Google Shape;168;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264706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a:p>
        </p:txBody>
      </p:sp>
      <p:sp>
        <p:nvSpPr>
          <p:cNvPr id="168" name="Google Shape;168;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2149212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a:p>
        </p:txBody>
      </p:sp>
      <p:sp>
        <p:nvSpPr>
          <p:cNvPr id="168" name="Google Shape;168;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4269972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a:p>
        </p:txBody>
      </p:sp>
      <p:sp>
        <p:nvSpPr>
          <p:cNvPr id="168" name="Google Shape;168;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00924008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p1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a:p>
        </p:txBody>
      </p:sp>
      <p:sp>
        <p:nvSpPr>
          <p:cNvPr id="173" name="Google Shape;173;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Calibri"/>
              <a:buNone/>
            </a:pPr>
            <a:endParaRPr/>
          </a:p>
        </p:txBody>
      </p:sp>
      <p:sp>
        <p:nvSpPr>
          <p:cNvPr id="102" name="Google Shape;102;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p1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a:p>
        </p:txBody>
      </p:sp>
      <p:sp>
        <p:nvSpPr>
          <p:cNvPr id="173" name="Google Shape;173;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44135577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p1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a:p>
        </p:txBody>
      </p:sp>
      <p:sp>
        <p:nvSpPr>
          <p:cNvPr id="173" name="Google Shape;173;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4856158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dirty="0"/>
          </a:p>
        </p:txBody>
      </p:sp>
      <p:sp>
        <p:nvSpPr>
          <p:cNvPr id="178" name="Google Shape;178;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Calibri"/>
              <a:buNone/>
            </a:pPr>
            <a:endParaRPr/>
          </a:p>
        </p:txBody>
      </p:sp>
      <p:sp>
        <p:nvSpPr>
          <p:cNvPr id="183" name="Google Shape;183;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a:p>
        </p:txBody>
      </p:sp>
      <p:sp>
        <p:nvSpPr>
          <p:cNvPr id="109" name="Google Shape;109;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a:p>
        </p:txBody>
      </p:sp>
      <p:sp>
        <p:nvSpPr>
          <p:cNvPr id="118" name="Google Shape;118;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a:p>
        </p:txBody>
      </p:sp>
      <p:sp>
        <p:nvSpPr>
          <p:cNvPr id="126" name="Google Shape;126;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a:p>
        </p:txBody>
      </p:sp>
      <p:sp>
        <p:nvSpPr>
          <p:cNvPr id="134" name="Google Shape;134;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a:p>
        </p:txBody>
      </p:sp>
      <p:sp>
        <p:nvSpPr>
          <p:cNvPr id="142" name="Google Shape;142;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a:p>
        </p:txBody>
      </p:sp>
      <p:sp>
        <p:nvSpPr>
          <p:cNvPr id="150" name="Google Shape;150;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a:p>
        </p:txBody>
      </p:sp>
      <p:sp>
        <p:nvSpPr>
          <p:cNvPr id="158" name="Google Shape;158;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Imagen con título" type="picTx">
  <p:cSld name="PICTURE_WITH_CAPTION_TEXT">
    <p:spTree>
      <p:nvGrpSpPr>
        <p:cNvPr id="1" name="Shape 15"/>
        <p:cNvGrpSpPr/>
        <p:nvPr/>
      </p:nvGrpSpPr>
      <p:grpSpPr>
        <a:xfrm>
          <a:off x="0" y="0"/>
          <a:ext cx="0" cy="0"/>
          <a:chOff x="0" y="0"/>
          <a:chExt cx="0" cy="0"/>
        </a:xfrm>
      </p:grpSpPr>
      <p:sp>
        <p:nvSpPr>
          <p:cNvPr id="16" name="Google Shape;16;p16"/>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16"/>
          <p:cNvSpPr>
            <a:spLocks noGrp="1"/>
          </p:cNvSpPr>
          <p:nvPr>
            <p:ph type="pic" idx="2"/>
          </p:nvPr>
        </p:nvSpPr>
        <p:spPr>
          <a:xfrm>
            <a:off x="5183188" y="987425"/>
            <a:ext cx="6172200" cy="4873625"/>
          </a:xfrm>
          <a:prstGeom prst="rect">
            <a:avLst/>
          </a:prstGeom>
          <a:noFill/>
          <a:ln>
            <a:noFill/>
          </a:ln>
        </p:spPr>
      </p:sp>
      <p:sp>
        <p:nvSpPr>
          <p:cNvPr id="18" name="Google Shape;18;p16"/>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9" name="Google Shape;19;p1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1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1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olo el título" type="titleOnly">
  <p:cSld name="TITLE_ONLY">
    <p:spTree>
      <p:nvGrpSpPr>
        <p:cNvPr id="1" name="Shape 68"/>
        <p:cNvGrpSpPr/>
        <p:nvPr/>
      </p:nvGrpSpPr>
      <p:grpSpPr>
        <a:xfrm>
          <a:off x="0" y="0"/>
          <a:ext cx="0" cy="0"/>
          <a:chOff x="0" y="0"/>
          <a:chExt cx="0" cy="0"/>
        </a:xfrm>
      </p:grpSpPr>
      <p:sp>
        <p:nvSpPr>
          <p:cNvPr id="69" name="Google Shape;69;p2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2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2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2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ontenido con título" type="objTx">
  <p:cSld name="OBJECT_WITH_CAPTION_TEXT">
    <p:spTree>
      <p:nvGrpSpPr>
        <p:cNvPr id="1" name="Shape 73"/>
        <p:cNvGrpSpPr/>
        <p:nvPr/>
      </p:nvGrpSpPr>
      <p:grpSpPr>
        <a:xfrm>
          <a:off x="0" y="0"/>
          <a:ext cx="0" cy="0"/>
          <a:chOff x="0" y="0"/>
          <a:chExt cx="0" cy="0"/>
        </a:xfrm>
      </p:grpSpPr>
      <p:sp>
        <p:nvSpPr>
          <p:cNvPr id="74" name="Google Shape;74;p26"/>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5" name="Google Shape;75;p26"/>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76" name="Google Shape;76;p26"/>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77" name="Google Shape;77;p2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2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2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ítulo y texto vertical" type="vertTx">
  <p:cSld name="VERTICAL_TEXT">
    <p:spTree>
      <p:nvGrpSpPr>
        <p:cNvPr id="1" name="Shape 80"/>
        <p:cNvGrpSpPr/>
        <p:nvPr/>
      </p:nvGrpSpPr>
      <p:grpSpPr>
        <a:xfrm>
          <a:off x="0" y="0"/>
          <a:ext cx="0" cy="0"/>
          <a:chOff x="0" y="0"/>
          <a:chExt cx="0" cy="0"/>
        </a:xfrm>
      </p:grpSpPr>
      <p:sp>
        <p:nvSpPr>
          <p:cNvPr id="81" name="Google Shape;81;p2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2" name="Google Shape;82;p27"/>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3" name="Google Shape;83;p2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4" name="Google Shape;84;p2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5" name="Google Shape;85;p2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ítulo vertical y texto" type="vertTitleAndTx">
  <p:cSld name="VERTICAL_TITLE_AND_VERTICAL_TEXT">
    <p:spTree>
      <p:nvGrpSpPr>
        <p:cNvPr id="1" name="Shape 86"/>
        <p:cNvGrpSpPr/>
        <p:nvPr/>
      </p:nvGrpSpPr>
      <p:grpSpPr>
        <a:xfrm>
          <a:off x="0" y="0"/>
          <a:ext cx="0" cy="0"/>
          <a:chOff x="0" y="0"/>
          <a:chExt cx="0" cy="0"/>
        </a:xfrm>
      </p:grpSpPr>
      <p:sp>
        <p:nvSpPr>
          <p:cNvPr id="87" name="Google Shape;87;p28"/>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8" name="Google Shape;88;p28"/>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9" name="Google Shape;89;p2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0" name="Google Shape;90;p2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1" name="Google Shape;91;p2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Diseño personalizado">
  <p:cSld name="Diseño personalizado">
    <p:bg>
      <p:bgPr>
        <a:blipFill>
          <a:blip r:embed="rId2">
            <a:alphaModFix/>
          </a:blip>
          <a:stretch>
            <a:fillRect/>
          </a:stretch>
        </a:blipFill>
        <a:effectLst/>
      </p:bgPr>
    </p:bg>
    <p:spTree>
      <p:nvGrpSpPr>
        <p:cNvPr id="1" name="Shape 22"/>
        <p:cNvGrpSpPr/>
        <p:nvPr/>
      </p:nvGrpSpPr>
      <p:grpSpPr>
        <a:xfrm>
          <a:off x="0" y="0"/>
          <a:ext cx="0" cy="0"/>
          <a:chOff x="0" y="0"/>
          <a:chExt cx="0" cy="0"/>
        </a:xfrm>
      </p:grpSpPr>
      <p:sp>
        <p:nvSpPr>
          <p:cNvPr id="23" name="Google Shape;23;p1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1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rgbClr val="888888"/>
              </a:buClr>
              <a:buSzPts val="1400"/>
              <a:buFont typeface="Calibri"/>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a:endParaRPr/>
          </a:p>
        </p:txBody>
      </p:sp>
      <p:sp>
        <p:nvSpPr>
          <p:cNvPr id="25" name="Google Shape;25;p1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rgbClr val="888888"/>
              </a:buClr>
              <a:buSzPts val="1400"/>
              <a:buFont typeface="Calibri"/>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a:endParaRPr/>
          </a:p>
        </p:txBody>
      </p:sp>
      <p:sp>
        <p:nvSpPr>
          <p:cNvPr id="26" name="Google Shape;26;p1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2_Encabezado de sección">
  <p:cSld name="2_Encabezado de sección">
    <p:spTree>
      <p:nvGrpSpPr>
        <p:cNvPr id="1" name="Shape 27"/>
        <p:cNvGrpSpPr/>
        <p:nvPr/>
      </p:nvGrpSpPr>
      <p:grpSpPr>
        <a:xfrm>
          <a:off x="0" y="0"/>
          <a:ext cx="0" cy="0"/>
          <a:chOff x="0" y="0"/>
          <a:chExt cx="0" cy="0"/>
        </a:xfrm>
      </p:grpSpPr>
      <p:pic>
        <p:nvPicPr>
          <p:cNvPr id="28" name="Google Shape;28;p18" descr="Patrón de fondo&#10;&#10;Descripción generada automáticamente"/>
          <p:cNvPicPr preferRelativeResize="0"/>
          <p:nvPr/>
        </p:nvPicPr>
        <p:blipFill rotWithShape="1">
          <a:blip r:embed="rId2">
            <a:alphaModFix/>
          </a:blip>
          <a:srcRect/>
          <a:stretch/>
        </p:blipFill>
        <p:spPr>
          <a:xfrm>
            <a:off x="0" y="0"/>
            <a:ext cx="12192000" cy="6858000"/>
          </a:xfrm>
          <a:prstGeom prst="rect">
            <a:avLst/>
          </a:prstGeom>
          <a:noFill/>
          <a:ln>
            <a:noFill/>
          </a:ln>
        </p:spPr>
      </p:pic>
      <p:pic>
        <p:nvPicPr>
          <p:cNvPr id="29" name="Google Shape;29;p18"/>
          <p:cNvPicPr preferRelativeResize="0"/>
          <p:nvPr/>
        </p:nvPicPr>
        <p:blipFill rotWithShape="1">
          <a:blip r:embed="rId3">
            <a:alphaModFix/>
          </a:blip>
          <a:srcRect/>
          <a:stretch/>
        </p:blipFill>
        <p:spPr>
          <a:xfrm>
            <a:off x="11054859" y="303050"/>
            <a:ext cx="855785" cy="833982"/>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En blanco" type="blank">
  <p:cSld name="BLANK">
    <p:spTree>
      <p:nvGrpSpPr>
        <p:cNvPr id="1" name="Shape 30"/>
        <p:cNvGrpSpPr/>
        <p:nvPr/>
      </p:nvGrpSpPr>
      <p:grpSpPr>
        <a:xfrm>
          <a:off x="0" y="0"/>
          <a:ext cx="0" cy="0"/>
          <a:chOff x="0" y="0"/>
          <a:chExt cx="0" cy="0"/>
        </a:xfrm>
      </p:grpSpPr>
      <p:sp>
        <p:nvSpPr>
          <p:cNvPr id="31" name="Google Shape;31;p1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1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1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Diapositiva de título" type="title">
  <p:cSld name="TITLE">
    <p:spTree>
      <p:nvGrpSpPr>
        <p:cNvPr id="1" name="Shape 34"/>
        <p:cNvGrpSpPr/>
        <p:nvPr/>
      </p:nvGrpSpPr>
      <p:grpSpPr>
        <a:xfrm>
          <a:off x="0" y="0"/>
          <a:ext cx="0" cy="0"/>
          <a:chOff x="0" y="0"/>
          <a:chExt cx="0" cy="0"/>
        </a:xfrm>
      </p:grpSpPr>
      <p:sp>
        <p:nvSpPr>
          <p:cNvPr id="35" name="Google Shape;35;p20"/>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6" name="Google Shape;36;p20"/>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37" name="Google Shape;37;p2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2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2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ítulo y objetos" type="obj">
  <p:cSld name="OBJECT">
    <p:spTree>
      <p:nvGrpSpPr>
        <p:cNvPr id="1" name="Shape 40"/>
        <p:cNvGrpSpPr/>
        <p:nvPr/>
      </p:nvGrpSpPr>
      <p:grpSpPr>
        <a:xfrm>
          <a:off x="0" y="0"/>
          <a:ext cx="0" cy="0"/>
          <a:chOff x="0" y="0"/>
          <a:chExt cx="0" cy="0"/>
        </a:xfrm>
      </p:grpSpPr>
      <p:sp>
        <p:nvSpPr>
          <p:cNvPr id="41" name="Google Shape;41;p2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2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3" name="Google Shape;43;p2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2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5" name="Google Shape;45;p2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Encabezado de sección" type="secHead">
  <p:cSld name="SECTION_HEADER">
    <p:spTree>
      <p:nvGrpSpPr>
        <p:cNvPr id="1" name="Shape 46"/>
        <p:cNvGrpSpPr/>
        <p:nvPr/>
      </p:nvGrpSpPr>
      <p:grpSpPr>
        <a:xfrm>
          <a:off x="0" y="0"/>
          <a:ext cx="0" cy="0"/>
          <a:chOff x="0" y="0"/>
          <a:chExt cx="0" cy="0"/>
        </a:xfrm>
      </p:grpSpPr>
      <p:sp>
        <p:nvSpPr>
          <p:cNvPr id="47" name="Google Shape;47;p22"/>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8" name="Google Shape;48;p22"/>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49" name="Google Shape;49;p2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0" name="Google Shape;50;p2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2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Dos objetos" type="twoObj">
  <p:cSld name="TWO_OBJECTS">
    <p:spTree>
      <p:nvGrpSpPr>
        <p:cNvPr id="1" name="Shape 52"/>
        <p:cNvGrpSpPr/>
        <p:nvPr/>
      </p:nvGrpSpPr>
      <p:grpSpPr>
        <a:xfrm>
          <a:off x="0" y="0"/>
          <a:ext cx="0" cy="0"/>
          <a:chOff x="0" y="0"/>
          <a:chExt cx="0" cy="0"/>
        </a:xfrm>
      </p:grpSpPr>
      <p:sp>
        <p:nvSpPr>
          <p:cNvPr id="53" name="Google Shape;53;p2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4" name="Google Shape;54;p23"/>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5" name="Google Shape;55;p23"/>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6" name="Google Shape;56;p2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2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8" name="Google Shape;58;p2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mparación" type="twoTxTwoObj">
  <p:cSld name="TWO_OBJECTS_WITH_TEXT">
    <p:spTree>
      <p:nvGrpSpPr>
        <p:cNvPr id="1" name="Shape 59"/>
        <p:cNvGrpSpPr/>
        <p:nvPr/>
      </p:nvGrpSpPr>
      <p:grpSpPr>
        <a:xfrm>
          <a:off x="0" y="0"/>
          <a:ext cx="0" cy="0"/>
          <a:chOff x="0" y="0"/>
          <a:chExt cx="0" cy="0"/>
        </a:xfrm>
      </p:grpSpPr>
      <p:sp>
        <p:nvSpPr>
          <p:cNvPr id="60" name="Google Shape;60;p24"/>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1" name="Google Shape;61;p24"/>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62" name="Google Shape;62;p24"/>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3" name="Google Shape;63;p24"/>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64" name="Google Shape;64;p24"/>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5" name="Google Shape;65;p2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2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2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MX"/>
              <a:t>‹Nº›</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file:///C:\Users\Aprendiz\Downloads\FUTCOL-V2.3.pdf"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4.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pic>
        <p:nvPicPr>
          <p:cNvPr id="96" name="Google Shape;96;p1" descr="Window"/>
          <p:cNvPicPr preferRelativeResize="0">
            <a:picLocks noGrp="1"/>
          </p:cNvPicPr>
          <p:nvPr>
            <p:ph type="pic" idx="2"/>
          </p:nvPr>
        </p:nvPicPr>
        <p:blipFill rotWithShape="1">
          <a:blip r:embed="rId3">
            <a:alphaModFix/>
          </a:blip>
          <a:srcRect/>
          <a:stretch/>
        </p:blipFill>
        <p:spPr>
          <a:xfrm>
            <a:off x="300470" y="206391"/>
            <a:ext cx="11891530" cy="1480366"/>
          </a:xfrm>
          <a:prstGeom prst="rect">
            <a:avLst/>
          </a:prstGeom>
          <a:noFill/>
          <a:ln>
            <a:noFill/>
          </a:ln>
        </p:spPr>
      </p:pic>
      <p:pic>
        <p:nvPicPr>
          <p:cNvPr id="97" name="Google Shape;97;p1" descr="Window"/>
          <p:cNvPicPr preferRelativeResize="0"/>
          <p:nvPr/>
        </p:nvPicPr>
        <p:blipFill rotWithShape="1">
          <a:blip r:embed="rId4">
            <a:alphaModFix amt="20000"/>
          </a:blip>
          <a:srcRect/>
          <a:stretch/>
        </p:blipFill>
        <p:spPr>
          <a:xfrm>
            <a:off x="1890944" y="1777984"/>
            <a:ext cx="8895425" cy="4873625"/>
          </a:xfrm>
          <a:prstGeom prst="rect">
            <a:avLst/>
          </a:prstGeom>
          <a:noFill/>
          <a:ln>
            <a:noFill/>
          </a:ln>
        </p:spPr>
      </p:pic>
      <p:sp>
        <p:nvSpPr>
          <p:cNvPr id="98" name="Google Shape;98;p1"/>
          <p:cNvSpPr txBox="1"/>
          <p:nvPr/>
        </p:nvSpPr>
        <p:spPr>
          <a:xfrm>
            <a:off x="8004014" y="6085642"/>
            <a:ext cx="4054821"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MX" sz="2000" b="0" i="0" u="none" strike="noStrike" cap="none">
                <a:solidFill>
                  <a:schemeClr val="accent6"/>
                </a:solidFill>
                <a:latin typeface="Calibri"/>
                <a:ea typeface="Calibri"/>
                <a:cs typeface="Calibri"/>
                <a:sym typeface="Calibri"/>
              </a:rPr>
              <a:t>Análisis y Desarrollo de Software</a:t>
            </a:r>
            <a:endParaRPr/>
          </a:p>
        </p:txBody>
      </p:sp>
      <p:sp>
        <p:nvSpPr>
          <p:cNvPr id="99" name="Google Shape;99;p1"/>
          <p:cNvSpPr txBox="1"/>
          <p:nvPr/>
        </p:nvSpPr>
        <p:spPr>
          <a:xfrm>
            <a:off x="4199694" y="3614652"/>
            <a:ext cx="3896741" cy="120028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MX" sz="7200" dirty="0">
                <a:solidFill>
                  <a:schemeClr val="dk1"/>
                </a:solidFill>
                <a:latin typeface="Work Sans Medium"/>
                <a:sym typeface="Work Sans Medium"/>
              </a:rPr>
              <a:t>FUTCOL</a:t>
            </a:r>
            <a:endParaRPr sz="72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10"/>
          <p:cNvSpPr txBox="1">
            <a:spLocks noGrp="1"/>
          </p:cNvSpPr>
          <p:nvPr>
            <p:ph type="title"/>
          </p:nvPr>
        </p:nvSpPr>
        <p:spPr>
          <a:xfrm>
            <a:off x="456217" y="330750"/>
            <a:ext cx="10260000" cy="836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000"/>
              <a:buFont typeface="Work Sans Medium"/>
              <a:buNone/>
            </a:pPr>
            <a:r>
              <a:rPr lang="es-MX" sz="4000">
                <a:solidFill>
                  <a:schemeClr val="lt1"/>
                </a:solidFill>
                <a:latin typeface="Work Sans Medium"/>
                <a:ea typeface="Work Sans Medium"/>
                <a:cs typeface="Work Sans Medium"/>
                <a:sym typeface="Work Sans Medium"/>
              </a:rPr>
              <a:t>Técnica de Recolección de Datos </a:t>
            </a:r>
            <a:endParaRPr/>
          </a:p>
        </p:txBody>
      </p:sp>
      <p:sp>
        <p:nvSpPr>
          <p:cNvPr id="2" name="CuadroTexto 1">
            <a:extLst>
              <a:ext uri="{FF2B5EF4-FFF2-40B4-BE49-F238E27FC236}">
                <a16:creationId xmlns:a16="http://schemas.microsoft.com/office/drawing/2014/main" id="{86DFF6F8-921F-21E9-0170-169050B8B130}"/>
              </a:ext>
            </a:extLst>
          </p:cNvPr>
          <p:cNvSpPr txBox="1"/>
          <p:nvPr/>
        </p:nvSpPr>
        <p:spPr>
          <a:xfrm>
            <a:off x="966000" y="2300288"/>
            <a:ext cx="10260000" cy="954107"/>
          </a:xfrm>
          <a:prstGeom prst="rect">
            <a:avLst/>
          </a:prstGeom>
          <a:noFill/>
        </p:spPr>
        <p:txBody>
          <a:bodyPr wrap="square" rtlCol="0">
            <a:spAutoFit/>
          </a:bodyPr>
          <a:lstStyle/>
          <a:p>
            <a:pPr algn="just"/>
            <a:r>
              <a:rPr lang="es-CO" dirty="0"/>
              <a:t>La técnica de recolección de datos utilizada en este proceso de investigación es la encuesta en la cual formulamos un numero de preguntas que fueron respondidas por personal de administración de tiendas dedicadas a la venta de calzado.</a:t>
            </a:r>
          </a:p>
          <a:p>
            <a:endParaRPr lang="es-CO" dirty="0"/>
          </a:p>
          <a:p>
            <a:r>
              <a:rPr lang="es-CO" dirty="0"/>
              <a:t>Encuesta: https://docs.google.com/document/d/12lZ2Sy5vdxJTAc5S29JeMqwvksMXY5-A/edit </a:t>
            </a:r>
          </a:p>
        </p:txBody>
      </p:sp>
      <p:pic>
        <p:nvPicPr>
          <p:cNvPr id="9" name="Imagen 8">
            <a:extLst>
              <a:ext uri="{FF2B5EF4-FFF2-40B4-BE49-F238E27FC236}">
                <a16:creationId xmlns:a16="http://schemas.microsoft.com/office/drawing/2014/main" id="{94315821-C6CF-B44C-5EDD-CED1A4163675}"/>
              </a:ext>
            </a:extLst>
          </p:cNvPr>
          <p:cNvPicPr>
            <a:picLocks noChangeAspect="1"/>
          </p:cNvPicPr>
          <p:nvPr/>
        </p:nvPicPr>
        <p:blipFill>
          <a:blip r:embed="rId3"/>
          <a:stretch>
            <a:fillRect/>
          </a:stretch>
        </p:blipFill>
        <p:spPr>
          <a:xfrm>
            <a:off x="3058700" y="3429000"/>
            <a:ext cx="6074599" cy="2455967"/>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12"/>
          <p:cNvSpPr txBox="1">
            <a:spLocks noGrp="1"/>
          </p:cNvSpPr>
          <p:nvPr>
            <p:ph type="title"/>
          </p:nvPr>
        </p:nvSpPr>
        <p:spPr>
          <a:xfrm>
            <a:off x="456217" y="330750"/>
            <a:ext cx="10260000" cy="836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000"/>
              <a:buFont typeface="Work Sans Medium"/>
              <a:buNone/>
            </a:pPr>
            <a:r>
              <a:rPr lang="es-MX" sz="4000" dirty="0">
                <a:solidFill>
                  <a:schemeClr val="lt1"/>
                </a:solidFill>
                <a:latin typeface="Work Sans Medium"/>
                <a:ea typeface="Work Sans Medium"/>
                <a:cs typeface="Work Sans Medium"/>
                <a:sym typeface="Work Sans Medium"/>
              </a:rPr>
              <a:t>Requerimientos Funcionales  </a:t>
            </a:r>
            <a:endParaRPr dirty="0"/>
          </a:p>
        </p:txBody>
      </p:sp>
      <p:graphicFrame>
        <p:nvGraphicFramePr>
          <p:cNvPr id="12" name="Tabla 11">
            <a:extLst>
              <a:ext uri="{FF2B5EF4-FFF2-40B4-BE49-F238E27FC236}">
                <a16:creationId xmlns:a16="http://schemas.microsoft.com/office/drawing/2014/main" id="{67E5F817-A626-4B0B-905E-18F661417718}"/>
              </a:ext>
            </a:extLst>
          </p:cNvPr>
          <p:cNvGraphicFramePr>
            <a:graphicFrameLocks noGrp="1"/>
          </p:cNvGraphicFramePr>
          <p:nvPr>
            <p:extLst>
              <p:ext uri="{D42A27DB-BD31-4B8C-83A1-F6EECF244321}">
                <p14:modId xmlns:p14="http://schemas.microsoft.com/office/powerpoint/2010/main" val="2804145458"/>
              </p:ext>
            </p:extLst>
          </p:nvPr>
        </p:nvGraphicFramePr>
        <p:xfrm>
          <a:off x="456217" y="2153873"/>
          <a:ext cx="5560381" cy="2648949"/>
        </p:xfrm>
        <a:graphic>
          <a:graphicData uri="http://schemas.openxmlformats.org/drawingml/2006/table">
            <a:tbl>
              <a:tblPr bandRow="1">
                <a:tableStyleId>{5C22544A-7EE6-4342-B048-85BDC9FD1C3A}</a:tableStyleId>
              </a:tblPr>
              <a:tblGrid>
                <a:gridCol w="2787413">
                  <a:extLst>
                    <a:ext uri="{9D8B030D-6E8A-4147-A177-3AD203B41FA5}">
                      <a16:colId xmlns:a16="http://schemas.microsoft.com/office/drawing/2014/main" val="3713007850"/>
                    </a:ext>
                  </a:extLst>
                </a:gridCol>
                <a:gridCol w="2772968">
                  <a:extLst>
                    <a:ext uri="{9D8B030D-6E8A-4147-A177-3AD203B41FA5}">
                      <a16:colId xmlns:a16="http://schemas.microsoft.com/office/drawing/2014/main" val="2884213460"/>
                    </a:ext>
                  </a:extLst>
                </a:gridCol>
              </a:tblGrid>
              <a:tr h="189211">
                <a:tc>
                  <a:txBody>
                    <a:bodyPr/>
                    <a:lstStyle/>
                    <a:p>
                      <a:pPr algn="ctr"/>
                      <a:r>
                        <a:rPr lang="es-ES" sz="1000">
                          <a:effectLst/>
                        </a:rPr>
                        <a:t>Identificador</a:t>
                      </a:r>
                      <a:endParaRPr lang="es-MX" sz="10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r>
                        <a:rPr lang="es-ES" sz="1000" dirty="0">
                          <a:effectLst/>
                        </a:rPr>
                        <a:t>Nombre</a:t>
                      </a:r>
                      <a:endParaRPr lang="es-MX" sz="10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606154369"/>
                  </a:ext>
                </a:extLst>
              </a:tr>
              <a:tr h="189211">
                <a:tc>
                  <a:txBody>
                    <a:bodyPr/>
                    <a:lstStyle/>
                    <a:p>
                      <a:pPr algn="ctr"/>
                      <a:r>
                        <a:rPr lang="es-ES" sz="1000" dirty="0">
                          <a:effectLst/>
                        </a:rPr>
                        <a:t>RE</a:t>
                      </a:r>
                      <a:endParaRPr lang="es-MX" sz="10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r>
                        <a:rPr lang="es-ES" sz="1000" dirty="0">
                          <a:effectLst/>
                        </a:rPr>
                        <a:t>Registrar Equipo</a:t>
                      </a:r>
                      <a:endParaRPr lang="es-MX" sz="10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410862463"/>
                  </a:ext>
                </a:extLst>
              </a:tr>
              <a:tr h="189211">
                <a:tc>
                  <a:txBody>
                    <a:bodyPr/>
                    <a:lstStyle/>
                    <a:p>
                      <a:pPr algn="ctr"/>
                      <a:r>
                        <a:rPr lang="es-ES" sz="1000">
                          <a:effectLst/>
                        </a:rPr>
                        <a:t>Tipo</a:t>
                      </a:r>
                      <a:endParaRPr lang="es-MX" sz="10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r>
                        <a:rPr lang="es-ES" sz="1000" dirty="0">
                          <a:effectLst/>
                        </a:rPr>
                        <a:t>Critico</a:t>
                      </a:r>
                      <a:endParaRPr lang="es-MX" sz="10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515006849"/>
                  </a:ext>
                </a:extLst>
              </a:tr>
              <a:tr h="189211">
                <a:tc>
                  <a:txBody>
                    <a:bodyPr/>
                    <a:lstStyle/>
                    <a:p>
                      <a:pPr algn="ctr"/>
                      <a:r>
                        <a:rPr lang="es-ES" sz="1000">
                          <a:effectLst/>
                        </a:rPr>
                        <a:t>(Necesaria o Deseable)</a:t>
                      </a:r>
                      <a:endParaRPr lang="es-MX" sz="10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r>
                        <a:rPr lang="es-ES" sz="1000" dirty="0">
                          <a:effectLst/>
                        </a:rPr>
                        <a:t>Si</a:t>
                      </a:r>
                      <a:endParaRPr lang="es-MX" sz="10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29008010"/>
                  </a:ext>
                </a:extLst>
              </a:tr>
              <a:tr h="189211">
                <a:tc>
                  <a:txBody>
                    <a:bodyPr/>
                    <a:lstStyle/>
                    <a:p>
                      <a:pPr algn="ctr"/>
                      <a:r>
                        <a:rPr lang="es-ES" sz="1000">
                          <a:effectLst/>
                        </a:rPr>
                        <a:t>Prioridad de Desarrollo</a:t>
                      </a:r>
                      <a:endParaRPr lang="es-MX" sz="10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r>
                        <a:rPr lang="es-ES" sz="1000" dirty="0">
                          <a:effectLst/>
                        </a:rPr>
                        <a:t>Alta</a:t>
                      </a:r>
                      <a:endParaRPr lang="es-MX" sz="10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939933711"/>
                  </a:ext>
                </a:extLst>
              </a:tr>
              <a:tr h="189211">
                <a:tc>
                  <a:txBody>
                    <a:bodyPr/>
                    <a:lstStyle/>
                    <a:p>
                      <a:pPr algn="ctr"/>
                      <a:r>
                        <a:rPr lang="es-ES" sz="1000">
                          <a:effectLst/>
                        </a:rPr>
                        <a:t>Entrada</a:t>
                      </a:r>
                      <a:endParaRPr lang="es-MX" sz="10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r>
                        <a:rPr lang="es-ES" sz="1000" dirty="0">
                          <a:effectLst/>
                        </a:rPr>
                        <a:t>Salida</a:t>
                      </a:r>
                      <a:endParaRPr lang="es-MX" sz="10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129909012"/>
                  </a:ext>
                </a:extLst>
              </a:tr>
              <a:tr h="567630">
                <a:tc>
                  <a:txBody>
                    <a:bodyPr/>
                    <a:lstStyle/>
                    <a:p>
                      <a:pPr marL="342900" lvl="0" indent="-342900">
                        <a:buFont typeface="+mj-lt"/>
                        <a:buAutoNum type="arabicPeriod"/>
                      </a:pPr>
                      <a:r>
                        <a:rPr lang="es-ES" sz="1000" u="none" strike="noStrike" dirty="0">
                          <a:effectLst/>
                        </a:rPr>
                        <a:t>Nombre del equipo</a:t>
                      </a:r>
                      <a:endParaRPr lang="es-MX" sz="1000" u="none" strike="noStrike" dirty="0">
                        <a:effectLst/>
                      </a:endParaRPr>
                    </a:p>
                    <a:p>
                      <a:pPr marL="342900" lvl="0" indent="-342900">
                        <a:buFont typeface="+mj-lt"/>
                        <a:buAutoNum type="arabicPeriod"/>
                      </a:pPr>
                      <a:r>
                        <a:rPr lang="es-ES" sz="1000" u="none" strike="noStrike" dirty="0">
                          <a:effectLst/>
                        </a:rPr>
                        <a:t>Lista de jugadores</a:t>
                      </a:r>
                      <a:endParaRPr lang="es-MX" sz="1000" u="none" strike="noStrike" dirty="0">
                        <a:effectLst/>
                      </a:endParaRPr>
                    </a:p>
                    <a:p>
                      <a:pPr marL="342900" lvl="0" indent="-342900">
                        <a:buFont typeface="+mj-lt"/>
                        <a:buAutoNum type="arabicPeriod"/>
                      </a:pPr>
                      <a:r>
                        <a:rPr lang="es-ES" sz="1000" u="none" strike="noStrike" dirty="0">
                          <a:effectLst/>
                        </a:rPr>
                        <a:t>Datos de contacto</a:t>
                      </a:r>
                      <a:endParaRPr lang="es-MX" sz="1000" u="none" strike="noStrike"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r>
                        <a:rPr lang="es-ES" sz="1000" dirty="0">
                          <a:effectLst/>
                        </a:rPr>
                        <a:t>Registro correcto del equipo.</a:t>
                      </a:r>
                      <a:endParaRPr lang="es-MX" sz="10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609200030"/>
                  </a:ext>
                </a:extLst>
              </a:tr>
              <a:tr h="189211">
                <a:tc gridSpan="2">
                  <a:txBody>
                    <a:bodyPr/>
                    <a:lstStyle/>
                    <a:p>
                      <a:pPr algn="ctr"/>
                      <a:r>
                        <a:rPr lang="es-ES" sz="1000" dirty="0">
                          <a:effectLst/>
                        </a:rPr>
                        <a:t>Descripción</a:t>
                      </a:r>
                      <a:endParaRPr lang="es-MX" sz="10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hMerge="1">
                  <a:txBody>
                    <a:bodyPr/>
                    <a:lstStyle/>
                    <a:p>
                      <a:endParaRPr lang="es-MX"/>
                    </a:p>
                  </a:txBody>
                  <a:tcPr/>
                </a:tc>
                <a:extLst>
                  <a:ext uri="{0D108BD9-81ED-4DB2-BD59-A6C34878D82A}">
                    <a16:rowId xmlns:a16="http://schemas.microsoft.com/office/drawing/2014/main" val="979523876"/>
                  </a:ext>
                </a:extLst>
              </a:tr>
              <a:tr h="189211">
                <a:tc>
                  <a:txBody>
                    <a:bodyPr/>
                    <a:lstStyle/>
                    <a:p>
                      <a:r>
                        <a:rPr lang="es-ES" sz="1000">
                          <a:effectLst/>
                        </a:rPr>
                        <a:t>Precondición</a:t>
                      </a:r>
                      <a:endParaRPr lang="es-MX" sz="10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r>
                        <a:rPr lang="es-ES" sz="1000" dirty="0">
                          <a:effectLst/>
                        </a:rPr>
                        <a:t>El equipo debe participar en un torneo.</a:t>
                      </a:r>
                      <a:endParaRPr lang="es-MX" sz="10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070955154"/>
                  </a:ext>
                </a:extLst>
              </a:tr>
              <a:tr h="378420">
                <a:tc>
                  <a:txBody>
                    <a:bodyPr/>
                    <a:lstStyle/>
                    <a:p>
                      <a:r>
                        <a:rPr lang="es-ES" sz="1000" dirty="0">
                          <a:effectLst/>
                        </a:rPr>
                        <a:t>Descripción</a:t>
                      </a:r>
                      <a:endParaRPr lang="es-MX" sz="10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r>
                        <a:rPr lang="es-ES" sz="1000" dirty="0">
                          <a:effectLst/>
                        </a:rPr>
                        <a:t>Se registra la información necesaria para llevar a cabo el registro en el sistema.</a:t>
                      </a:r>
                      <a:endParaRPr lang="es-MX" sz="10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929781773"/>
                  </a:ext>
                </a:extLst>
              </a:tr>
              <a:tr h="189211">
                <a:tc>
                  <a:txBody>
                    <a:bodyPr/>
                    <a:lstStyle/>
                    <a:p>
                      <a:r>
                        <a:rPr lang="es-ES" sz="1000" dirty="0">
                          <a:effectLst/>
                        </a:rPr>
                        <a:t>Post-Condición</a:t>
                      </a:r>
                      <a:endParaRPr lang="es-MX" sz="10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r>
                        <a:rPr lang="es-ES" sz="1000" dirty="0">
                          <a:effectLst/>
                        </a:rPr>
                        <a:t>Se realiza el registro del equipo.</a:t>
                      </a:r>
                      <a:endParaRPr lang="es-MX" sz="10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907764191"/>
                  </a:ext>
                </a:extLst>
              </a:tr>
            </a:tbl>
          </a:graphicData>
        </a:graphic>
      </p:graphicFrame>
      <p:graphicFrame>
        <p:nvGraphicFramePr>
          <p:cNvPr id="13" name="Tabla 12">
            <a:extLst>
              <a:ext uri="{FF2B5EF4-FFF2-40B4-BE49-F238E27FC236}">
                <a16:creationId xmlns:a16="http://schemas.microsoft.com/office/drawing/2014/main" id="{DB87AD38-132C-41D6-8A57-DFA2C8B1B43C}"/>
              </a:ext>
            </a:extLst>
          </p:cNvPr>
          <p:cNvGraphicFramePr>
            <a:graphicFrameLocks noGrp="1"/>
          </p:cNvGraphicFramePr>
          <p:nvPr>
            <p:extLst>
              <p:ext uri="{D42A27DB-BD31-4B8C-83A1-F6EECF244321}">
                <p14:modId xmlns:p14="http://schemas.microsoft.com/office/powerpoint/2010/main" val="1512832121"/>
              </p:ext>
            </p:extLst>
          </p:nvPr>
        </p:nvGraphicFramePr>
        <p:xfrm>
          <a:off x="6096000" y="2153874"/>
          <a:ext cx="5560381" cy="3545590"/>
        </p:xfrm>
        <a:graphic>
          <a:graphicData uri="http://schemas.openxmlformats.org/drawingml/2006/table">
            <a:tbl>
              <a:tblPr bandRow="1">
                <a:tableStyleId>{5C22544A-7EE6-4342-B048-85BDC9FD1C3A}</a:tableStyleId>
              </a:tblPr>
              <a:tblGrid>
                <a:gridCol w="2787412">
                  <a:extLst>
                    <a:ext uri="{9D8B030D-6E8A-4147-A177-3AD203B41FA5}">
                      <a16:colId xmlns:a16="http://schemas.microsoft.com/office/drawing/2014/main" val="376272869"/>
                    </a:ext>
                  </a:extLst>
                </a:gridCol>
                <a:gridCol w="2772969">
                  <a:extLst>
                    <a:ext uri="{9D8B030D-6E8A-4147-A177-3AD203B41FA5}">
                      <a16:colId xmlns:a16="http://schemas.microsoft.com/office/drawing/2014/main" val="219328665"/>
                    </a:ext>
                  </a:extLst>
                </a:gridCol>
              </a:tblGrid>
              <a:tr h="483490">
                <a:tc>
                  <a:txBody>
                    <a:bodyPr/>
                    <a:lstStyle/>
                    <a:p>
                      <a:r>
                        <a:rPr lang="es-ES" sz="1000" dirty="0">
                          <a:effectLst/>
                        </a:rPr>
                        <a:t>Manejo de Situaciones Anormales</a:t>
                      </a:r>
                      <a:endParaRPr lang="es-MX" sz="10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r>
                        <a:rPr lang="es-ES" sz="1000" dirty="0">
                          <a:effectLst/>
                        </a:rPr>
                        <a:t>Si el equipo se encuentra registrado en el sistema se mostrará en la pantalla una alerta.</a:t>
                      </a:r>
                      <a:endParaRPr lang="es-MX" sz="10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844439069"/>
                  </a:ext>
                </a:extLst>
              </a:tr>
              <a:tr h="2900937">
                <a:tc>
                  <a:txBody>
                    <a:bodyPr/>
                    <a:lstStyle/>
                    <a:p>
                      <a:r>
                        <a:rPr lang="es-ES" sz="1000" dirty="0">
                          <a:effectLst/>
                        </a:rPr>
                        <a:t>Criterios de Aceptación</a:t>
                      </a:r>
                      <a:endParaRPr lang="es-MX" sz="10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r>
                        <a:rPr lang="es-ES" sz="1000" dirty="0">
                          <a:effectLst/>
                        </a:rPr>
                        <a:t>Nombre del Equipo:</a:t>
                      </a:r>
                      <a:endParaRPr lang="es-MX" sz="1000" dirty="0">
                        <a:effectLst/>
                      </a:endParaRPr>
                    </a:p>
                    <a:p>
                      <a:pPr marL="342900" lvl="0" indent="-342900">
                        <a:buFont typeface="Arial" panose="020B0604020202020204" pitchFamily="34" charset="0"/>
                        <a:buChar char="●"/>
                      </a:pPr>
                      <a:r>
                        <a:rPr lang="es-ES" sz="1000" u="none" strike="noStrike" dirty="0">
                          <a:effectLst/>
                        </a:rPr>
                        <a:t>Longitud del nombre entre 3 y 30 caracteres.</a:t>
                      </a:r>
                      <a:endParaRPr lang="es-MX" sz="1000" u="none" strike="noStrike" dirty="0">
                        <a:effectLst/>
                      </a:endParaRPr>
                    </a:p>
                    <a:p>
                      <a:pPr marL="342900" lvl="0" indent="-342900">
                        <a:buFont typeface="Arial" panose="020B0604020202020204" pitchFamily="34" charset="0"/>
                        <a:buChar char="●"/>
                      </a:pPr>
                      <a:r>
                        <a:rPr lang="es-ES" sz="1000" u="none" strike="noStrike" dirty="0">
                          <a:effectLst/>
                        </a:rPr>
                        <a:t>Aceptación de caracteres alfabéticos.</a:t>
                      </a:r>
                      <a:endParaRPr lang="es-MX" sz="1000" u="none" strike="noStrike" dirty="0">
                        <a:effectLst/>
                      </a:endParaRPr>
                    </a:p>
                    <a:p>
                      <a:pPr marL="342900" lvl="0" indent="-342900">
                        <a:buFont typeface="Arial" panose="020B0604020202020204" pitchFamily="34" charset="0"/>
                        <a:buChar char="●"/>
                      </a:pPr>
                      <a:r>
                        <a:rPr lang="es-ES" sz="1000" u="none" strike="noStrike" dirty="0">
                          <a:effectLst/>
                        </a:rPr>
                        <a:t>No se permite el uso de caracteres especiales.</a:t>
                      </a:r>
                      <a:endParaRPr lang="es-MX" sz="1000" u="none" strike="noStrike" dirty="0">
                        <a:effectLst/>
                      </a:endParaRPr>
                    </a:p>
                    <a:p>
                      <a:r>
                        <a:rPr lang="es-ES" sz="1000" dirty="0">
                          <a:effectLst/>
                        </a:rPr>
                        <a:t>Lista de Jugadores:</a:t>
                      </a:r>
                      <a:endParaRPr lang="es-MX" sz="1000" dirty="0">
                        <a:effectLst/>
                      </a:endParaRPr>
                    </a:p>
                    <a:p>
                      <a:pPr marL="342900" lvl="0" indent="-342900">
                        <a:buFont typeface="Arial" panose="020B0604020202020204" pitchFamily="34" charset="0"/>
                        <a:buChar char="●"/>
                      </a:pPr>
                      <a:r>
                        <a:rPr lang="es-ES" sz="1000" u="none" strike="noStrike" dirty="0">
                          <a:effectLst/>
                        </a:rPr>
                        <a:t>La lista debe contener al menos el número mínimo requerido de jugadores para participar en el torneo.</a:t>
                      </a:r>
                      <a:endParaRPr lang="es-MX" sz="1000" u="none" strike="noStrike" dirty="0">
                        <a:effectLst/>
                      </a:endParaRPr>
                    </a:p>
                    <a:p>
                      <a:r>
                        <a:rPr lang="es-ES" sz="1000" dirty="0">
                          <a:effectLst/>
                        </a:rPr>
                        <a:t> </a:t>
                      </a:r>
                      <a:endParaRPr lang="es-MX" sz="1000" dirty="0">
                        <a:effectLst/>
                      </a:endParaRPr>
                    </a:p>
                    <a:p>
                      <a:r>
                        <a:rPr lang="es-ES" sz="1000" dirty="0">
                          <a:effectLst/>
                        </a:rPr>
                        <a:t>Datos de Contacto:</a:t>
                      </a:r>
                      <a:endParaRPr lang="es-MX" sz="1000" dirty="0">
                        <a:effectLst/>
                      </a:endParaRPr>
                    </a:p>
                    <a:p>
                      <a:pPr marL="342900" lvl="0" indent="-342900">
                        <a:buFont typeface="Arial" panose="020B0604020202020204" pitchFamily="34" charset="0"/>
                        <a:buChar char="●"/>
                      </a:pPr>
                      <a:r>
                        <a:rPr lang="es-ES" sz="1000" u="none" strike="noStrike" dirty="0">
                          <a:effectLst/>
                        </a:rPr>
                        <a:t>Número de teléfono válido y en el formato adecuado del representante del equipo.</a:t>
                      </a:r>
                      <a:endParaRPr lang="es-MX" sz="1000" u="none" strike="noStrike" dirty="0">
                        <a:effectLst/>
                      </a:endParaRPr>
                    </a:p>
                    <a:p>
                      <a:pPr marL="342900" lvl="0" indent="-342900">
                        <a:buFont typeface="Arial" panose="020B0604020202020204" pitchFamily="34" charset="0"/>
                        <a:buChar char="●"/>
                      </a:pPr>
                      <a:r>
                        <a:rPr lang="es-ES" sz="1000" u="none" strike="noStrike" dirty="0">
                          <a:effectLst/>
                        </a:rPr>
                        <a:t>Correo electrónico con formato válido del representante del equipo.</a:t>
                      </a:r>
                      <a:endParaRPr lang="es-MX" sz="1000" u="none" strike="noStrike" dirty="0">
                        <a:effectLst/>
                      </a:endParaRPr>
                    </a:p>
                    <a:p>
                      <a:r>
                        <a:rPr lang="es-ES" sz="1000" dirty="0">
                          <a:effectLst/>
                        </a:rPr>
                        <a:t> </a:t>
                      </a:r>
                      <a:endParaRPr lang="es-MX" sz="10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148561863"/>
                  </a:ext>
                </a:extLst>
              </a:tr>
              <a:tr h="161163">
                <a:tc>
                  <a:txBody>
                    <a:bodyPr/>
                    <a:lstStyle/>
                    <a:p>
                      <a:r>
                        <a:rPr lang="es-ES" sz="1000">
                          <a:effectLst/>
                        </a:rPr>
                        <a:t>Requerimiento No Funcional Relacionado</a:t>
                      </a:r>
                      <a:endParaRPr lang="es-MX" sz="10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r>
                        <a:rPr lang="es-ES" sz="1000" dirty="0">
                          <a:effectLst/>
                        </a:rPr>
                        <a:t> </a:t>
                      </a:r>
                      <a:endParaRPr lang="es-MX" sz="10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4232264154"/>
                  </a:ext>
                </a:extLst>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12"/>
          <p:cNvSpPr txBox="1">
            <a:spLocks noGrp="1"/>
          </p:cNvSpPr>
          <p:nvPr>
            <p:ph type="title"/>
          </p:nvPr>
        </p:nvSpPr>
        <p:spPr>
          <a:xfrm>
            <a:off x="456217" y="330750"/>
            <a:ext cx="10260000" cy="836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000"/>
              <a:buFont typeface="Work Sans Medium"/>
              <a:buNone/>
            </a:pPr>
            <a:r>
              <a:rPr lang="es-MX" sz="4000" dirty="0">
                <a:solidFill>
                  <a:schemeClr val="lt1"/>
                </a:solidFill>
                <a:latin typeface="Work Sans Medium"/>
                <a:ea typeface="Work Sans Medium"/>
                <a:cs typeface="Work Sans Medium"/>
                <a:sym typeface="Work Sans Medium"/>
              </a:rPr>
              <a:t>Requerimientos Funcionales  </a:t>
            </a:r>
            <a:endParaRPr dirty="0"/>
          </a:p>
        </p:txBody>
      </p:sp>
      <p:graphicFrame>
        <p:nvGraphicFramePr>
          <p:cNvPr id="14" name="Tabla 13">
            <a:extLst>
              <a:ext uri="{FF2B5EF4-FFF2-40B4-BE49-F238E27FC236}">
                <a16:creationId xmlns:a16="http://schemas.microsoft.com/office/drawing/2014/main" id="{30296C35-431C-4320-8F77-B4AE6211725A}"/>
              </a:ext>
            </a:extLst>
          </p:cNvPr>
          <p:cNvGraphicFramePr>
            <a:graphicFrameLocks noGrp="1"/>
          </p:cNvGraphicFramePr>
          <p:nvPr>
            <p:extLst>
              <p:ext uri="{D42A27DB-BD31-4B8C-83A1-F6EECF244321}">
                <p14:modId xmlns:p14="http://schemas.microsoft.com/office/powerpoint/2010/main" val="2765208285"/>
              </p:ext>
            </p:extLst>
          </p:nvPr>
        </p:nvGraphicFramePr>
        <p:xfrm>
          <a:off x="456217" y="1435826"/>
          <a:ext cx="5747690" cy="3364167"/>
        </p:xfrm>
        <a:graphic>
          <a:graphicData uri="http://schemas.openxmlformats.org/drawingml/2006/table">
            <a:tbl>
              <a:tblPr bandRow="1">
                <a:tableStyleId>{5C22544A-7EE6-4342-B048-85BDC9FD1C3A}</a:tableStyleId>
              </a:tblPr>
              <a:tblGrid>
                <a:gridCol w="2881311">
                  <a:extLst>
                    <a:ext uri="{9D8B030D-6E8A-4147-A177-3AD203B41FA5}">
                      <a16:colId xmlns:a16="http://schemas.microsoft.com/office/drawing/2014/main" val="452147573"/>
                    </a:ext>
                  </a:extLst>
                </a:gridCol>
                <a:gridCol w="2866379">
                  <a:extLst>
                    <a:ext uri="{9D8B030D-6E8A-4147-A177-3AD203B41FA5}">
                      <a16:colId xmlns:a16="http://schemas.microsoft.com/office/drawing/2014/main" val="2745647315"/>
                    </a:ext>
                  </a:extLst>
                </a:gridCol>
              </a:tblGrid>
              <a:tr h="114065">
                <a:tc>
                  <a:txBody>
                    <a:bodyPr/>
                    <a:lstStyle/>
                    <a:p>
                      <a:pPr algn="ctr"/>
                      <a:r>
                        <a:rPr lang="es-ES" sz="1000">
                          <a:effectLst/>
                        </a:rPr>
                        <a:t>Identificador</a:t>
                      </a:r>
                      <a:endParaRPr lang="es-MX" sz="10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r>
                        <a:rPr lang="es-ES" sz="1000">
                          <a:effectLst/>
                        </a:rPr>
                        <a:t>Nombre</a:t>
                      </a:r>
                      <a:endParaRPr lang="es-MX" sz="10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274267474"/>
                  </a:ext>
                </a:extLst>
              </a:tr>
              <a:tr h="114065">
                <a:tc>
                  <a:txBody>
                    <a:bodyPr/>
                    <a:lstStyle/>
                    <a:p>
                      <a:pPr algn="ctr"/>
                      <a:r>
                        <a:rPr lang="es-ES" sz="1000">
                          <a:effectLst/>
                        </a:rPr>
                        <a:t>RJ</a:t>
                      </a:r>
                      <a:endParaRPr lang="es-MX" sz="10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r>
                        <a:rPr lang="es-ES" sz="1000">
                          <a:effectLst/>
                        </a:rPr>
                        <a:t>Registrar Jugador</a:t>
                      </a:r>
                      <a:endParaRPr lang="es-MX" sz="10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835372626"/>
                  </a:ext>
                </a:extLst>
              </a:tr>
              <a:tr h="114065">
                <a:tc>
                  <a:txBody>
                    <a:bodyPr/>
                    <a:lstStyle/>
                    <a:p>
                      <a:pPr algn="ctr"/>
                      <a:r>
                        <a:rPr lang="es-ES" sz="1000">
                          <a:effectLst/>
                        </a:rPr>
                        <a:t>Tipo</a:t>
                      </a:r>
                      <a:endParaRPr lang="es-MX" sz="10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r>
                        <a:rPr lang="es-ES" sz="1000">
                          <a:effectLst/>
                        </a:rPr>
                        <a:t>Critico</a:t>
                      </a:r>
                      <a:endParaRPr lang="es-MX" sz="10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258869464"/>
                  </a:ext>
                </a:extLst>
              </a:tr>
              <a:tr h="114065">
                <a:tc>
                  <a:txBody>
                    <a:bodyPr/>
                    <a:lstStyle/>
                    <a:p>
                      <a:pPr algn="ctr"/>
                      <a:r>
                        <a:rPr lang="es-ES" sz="1000">
                          <a:effectLst/>
                        </a:rPr>
                        <a:t>(Necesaria o Deseable)</a:t>
                      </a:r>
                      <a:endParaRPr lang="es-MX" sz="10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r>
                        <a:rPr lang="es-ES" sz="1000">
                          <a:effectLst/>
                        </a:rPr>
                        <a:t>Si</a:t>
                      </a:r>
                      <a:endParaRPr lang="es-MX" sz="10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320761802"/>
                  </a:ext>
                </a:extLst>
              </a:tr>
              <a:tr h="114065">
                <a:tc>
                  <a:txBody>
                    <a:bodyPr/>
                    <a:lstStyle/>
                    <a:p>
                      <a:pPr algn="ctr"/>
                      <a:r>
                        <a:rPr lang="es-ES" sz="1000">
                          <a:effectLst/>
                        </a:rPr>
                        <a:t>Prioridad de Desarrollo</a:t>
                      </a:r>
                      <a:endParaRPr lang="es-MX" sz="10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r>
                        <a:rPr lang="es-ES" sz="1000">
                          <a:effectLst/>
                        </a:rPr>
                        <a:t>Alta – Media - Baja</a:t>
                      </a:r>
                      <a:endParaRPr lang="es-MX" sz="10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737050606"/>
                  </a:ext>
                </a:extLst>
              </a:tr>
              <a:tr h="114065">
                <a:tc>
                  <a:txBody>
                    <a:bodyPr/>
                    <a:lstStyle/>
                    <a:p>
                      <a:pPr algn="ctr"/>
                      <a:r>
                        <a:rPr lang="es-ES" sz="1000">
                          <a:effectLst/>
                        </a:rPr>
                        <a:t>Entrada</a:t>
                      </a:r>
                      <a:endParaRPr lang="es-MX" sz="10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r>
                        <a:rPr lang="es-ES" sz="1000">
                          <a:effectLst/>
                        </a:rPr>
                        <a:t>Salida</a:t>
                      </a:r>
                      <a:endParaRPr lang="es-MX" sz="10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982429878"/>
                  </a:ext>
                </a:extLst>
              </a:tr>
              <a:tr h="912518">
                <a:tc>
                  <a:txBody>
                    <a:bodyPr/>
                    <a:lstStyle/>
                    <a:p>
                      <a:pPr marL="342900" lvl="0" indent="-342900">
                        <a:buFont typeface="+mj-lt"/>
                        <a:buAutoNum type="arabicPeriod"/>
                      </a:pPr>
                      <a:r>
                        <a:rPr lang="es-ES" sz="1000">
                          <a:effectLst/>
                        </a:rPr>
                        <a:t>Nombre Completo</a:t>
                      </a:r>
                      <a:endParaRPr lang="es-MX" sz="1000">
                        <a:effectLst/>
                      </a:endParaRPr>
                    </a:p>
                    <a:p>
                      <a:pPr marL="342900" lvl="0" indent="-342900">
                        <a:buFont typeface="+mj-lt"/>
                        <a:buAutoNum type="arabicPeriod"/>
                      </a:pPr>
                      <a:r>
                        <a:rPr lang="es-ES" sz="1000">
                          <a:effectLst/>
                        </a:rPr>
                        <a:t>Fecha de Nacimiento</a:t>
                      </a:r>
                      <a:endParaRPr lang="es-MX" sz="1000">
                        <a:effectLst/>
                      </a:endParaRPr>
                    </a:p>
                    <a:p>
                      <a:pPr marL="342900" lvl="0" indent="-342900">
                        <a:buFont typeface="+mj-lt"/>
                        <a:buAutoNum type="arabicPeriod"/>
                      </a:pPr>
                      <a:r>
                        <a:rPr lang="es-ES" sz="1000">
                          <a:effectLst/>
                        </a:rPr>
                        <a:t>Género</a:t>
                      </a:r>
                      <a:endParaRPr lang="es-MX" sz="1000">
                        <a:effectLst/>
                      </a:endParaRPr>
                    </a:p>
                    <a:p>
                      <a:pPr marL="342900" lvl="0" indent="-342900">
                        <a:buFont typeface="+mj-lt"/>
                        <a:buAutoNum type="arabicPeriod"/>
                      </a:pPr>
                      <a:r>
                        <a:rPr lang="es-ES" sz="1000">
                          <a:effectLst/>
                        </a:rPr>
                        <a:t>Documento de Identificación</a:t>
                      </a:r>
                      <a:endParaRPr lang="es-MX" sz="1000">
                        <a:effectLst/>
                      </a:endParaRPr>
                    </a:p>
                    <a:p>
                      <a:pPr marL="342900" lvl="0" indent="-342900">
                        <a:buFont typeface="+mj-lt"/>
                        <a:buAutoNum type="arabicPeriod"/>
                      </a:pPr>
                      <a:r>
                        <a:rPr lang="es-ES" sz="1000">
                          <a:effectLst/>
                        </a:rPr>
                        <a:t>Número de Teléfono</a:t>
                      </a:r>
                      <a:endParaRPr lang="es-MX" sz="1000">
                        <a:effectLst/>
                      </a:endParaRPr>
                    </a:p>
                    <a:p>
                      <a:pPr marL="342900" lvl="0" indent="-342900">
                        <a:buFont typeface="+mj-lt"/>
                        <a:buAutoNum type="arabicPeriod"/>
                      </a:pPr>
                      <a:r>
                        <a:rPr lang="es-ES" sz="1000">
                          <a:effectLst/>
                        </a:rPr>
                        <a:t>Correo Electrónico</a:t>
                      </a:r>
                      <a:endParaRPr lang="es-MX" sz="1000">
                        <a:effectLst/>
                      </a:endParaRPr>
                    </a:p>
                    <a:p>
                      <a:pPr marL="342900" lvl="0" indent="-342900">
                        <a:buFont typeface="+mj-lt"/>
                        <a:buAutoNum type="arabicPeriod"/>
                      </a:pPr>
                      <a:r>
                        <a:rPr lang="es-ES" sz="1000">
                          <a:effectLst/>
                        </a:rPr>
                        <a:t>Posición en el Equipo</a:t>
                      </a:r>
                      <a:endParaRPr lang="es-MX" sz="1000">
                        <a:effectLst/>
                      </a:endParaRPr>
                    </a:p>
                    <a:p>
                      <a:pPr marL="342900" lvl="0" indent="-342900">
                        <a:buFont typeface="+mj-lt"/>
                        <a:buAutoNum type="arabicPeriod"/>
                      </a:pPr>
                      <a:r>
                        <a:rPr lang="es-ES" sz="1000">
                          <a:effectLst/>
                        </a:rPr>
                        <a:t>Número de Camiseta</a:t>
                      </a:r>
                      <a:endParaRPr lang="es-MX" sz="10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r>
                        <a:rPr lang="es-ES" sz="1000">
                          <a:effectLst/>
                        </a:rPr>
                        <a:t>Registro correcto del jugador.</a:t>
                      </a:r>
                      <a:endParaRPr lang="es-MX" sz="10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739479876"/>
                  </a:ext>
                </a:extLst>
              </a:tr>
              <a:tr h="114065">
                <a:tc gridSpan="2">
                  <a:txBody>
                    <a:bodyPr/>
                    <a:lstStyle/>
                    <a:p>
                      <a:pPr algn="ctr"/>
                      <a:r>
                        <a:rPr lang="es-ES" sz="1000">
                          <a:effectLst/>
                        </a:rPr>
                        <a:t>Descripción</a:t>
                      </a:r>
                      <a:endParaRPr lang="es-MX" sz="10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hMerge="1">
                  <a:txBody>
                    <a:bodyPr/>
                    <a:lstStyle/>
                    <a:p>
                      <a:endParaRPr lang="es-MX"/>
                    </a:p>
                  </a:txBody>
                  <a:tcPr/>
                </a:tc>
                <a:extLst>
                  <a:ext uri="{0D108BD9-81ED-4DB2-BD59-A6C34878D82A}">
                    <a16:rowId xmlns:a16="http://schemas.microsoft.com/office/drawing/2014/main" val="2179058885"/>
                  </a:ext>
                </a:extLst>
              </a:tr>
              <a:tr h="163767">
                <a:tc>
                  <a:txBody>
                    <a:bodyPr/>
                    <a:lstStyle/>
                    <a:p>
                      <a:r>
                        <a:rPr lang="es-ES" sz="1000">
                          <a:effectLst/>
                        </a:rPr>
                        <a:t>Precondición</a:t>
                      </a:r>
                      <a:endParaRPr lang="es-MX" sz="10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r>
                        <a:rPr lang="es-ES" sz="1000">
                          <a:effectLst/>
                        </a:rPr>
                        <a:t>El jugador debe estar registrado en el sistema.</a:t>
                      </a:r>
                      <a:endParaRPr lang="es-MX" sz="10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934874710"/>
                  </a:ext>
                </a:extLst>
              </a:tr>
              <a:tr h="228129">
                <a:tc>
                  <a:txBody>
                    <a:bodyPr/>
                    <a:lstStyle/>
                    <a:p>
                      <a:r>
                        <a:rPr lang="es-ES" sz="1000">
                          <a:effectLst/>
                        </a:rPr>
                        <a:t>Descripción</a:t>
                      </a:r>
                      <a:endParaRPr lang="es-MX" sz="10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r>
                        <a:rPr lang="es-ES" sz="1000">
                          <a:effectLst/>
                        </a:rPr>
                        <a:t>Se registra la información necesaria para llevar a cabo el registro en el sistema.</a:t>
                      </a:r>
                      <a:endParaRPr lang="es-MX" sz="10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577425912"/>
                  </a:ext>
                </a:extLst>
              </a:tr>
              <a:tr h="114065">
                <a:tc>
                  <a:txBody>
                    <a:bodyPr/>
                    <a:lstStyle/>
                    <a:p>
                      <a:r>
                        <a:rPr lang="es-ES" sz="1000">
                          <a:effectLst/>
                        </a:rPr>
                        <a:t>Post-Condición</a:t>
                      </a:r>
                      <a:endParaRPr lang="es-MX" sz="10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r>
                        <a:rPr lang="es-ES" sz="1000">
                          <a:effectLst/>
                        </a:rPr>
                        <a:t>Se realiza el registro del jugador.</a:t>
                      </a:r>
                      <a:endParaRPr lang="es-MX" sz="10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418427613"/>
                  </a:ext>
                </a:extLst>
              </a:tr>
              <a:tr h="342194">
                <a:tc>
                  <a:txBody>
                    <a:bodyPr/>
                    <a:lstStyle/>
                    <a:p>
                      <a:r>
                        <a:rPr lang="es-ES" sz="1000">
                          <a:effectLst/>
                        </a:rPr>
                        <a:t>Manejo de Situaciones Anormales</a:t>
                      </a:r>
                      <a:endParaRPr lang="es-MX" sz="10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r>
                        <a:rPr lang="es-ES" sz="1000" dirty="0">
                          <a:effectLst/>
                        </a:rPr>
                        <a:t>Si el jugador ya se encuentra registrado con otro equipo o el mismo se mostrará en la pantalla una alerta.</a:t>
                      </a:r>
                      <a:endParaRPr lang="es-MX" sz="10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310890116"/>
                  </a:ext>
                </a:extLst>
              </a:tr>
            </a:tbl>
          </a:graphicData>
        </a:graphic>
      </p:graphicFrame>
      <p:graphicFrame>
        <p:nvGraphicFramePr>
          <p:cNvPr id="3" name="Tabla 2">
            <a:extLst>
              <a:ext uri="{FF2B5EF4-FFF2-40B4-BE49-F238E27FC236}">
                <a16:creationId xmlns:a16="http://schemas.microsoft.com/office/drawing/2014/main" id="{40A09B10-7385-4887-BF13-3F6FAB2E0F9F}"/>
              </a:ext>
            </a:extLst>
          </p:cNvPr>
          <p:cNvGraphicFramePr>
            <a:graphicFrameLocks noGrp="1"/>
          </p:cNvGraphicFramePr>
          <p:nvPr>
            <p:extLst>
              <p:ext uri="{D42A27DB-BD31-4B8C-83A1-F6EECF244321}">
                <p14:modId xmlns:p14="http://schemas.microsoft.com/office/powerpoint/2010/main" val="334227164"/>
              </p:ext>
            </p:extLst>
          </p:nvPr>
        </p:nvGraphicFramePr>
        <p:xfrm>
          <a:off x="6290430" y="1435825"/>
          <a:ext cx="5747690" cy="5422175"/>
        </p:xfrm>
        <a:graphic>
          <a:graphicData uri="http://schemas.openxmlformats.org/drawingml/2006/table">
            <a:tbl>
              <a:tblPr bandRow="1">
                <a:tableStyleId>{5C22544A-7EE6-4342-B048-85BDC9FD1C3A}</a:tableStyleId>
              </a:tblPr>
              <a:tblGrid>
                <a:gridCol w="2881311">
                  <a:extLst>
                    <a:ext uri="{9D8B030D-6E8A-4147-A177-3AD203B41FA5}">
                      <a16:colId xmlns:a16="http://schemas.microsoft.com/office/drawing/2014/main" val="3688727570"/>
                    </a:ext>
                  </a:extLst>
                </a:gridCol>
                <a:gridCol w="2866379">
                  <a:extLst>
                    <a:ext uri="{9D8B030D-6E8A-4147-A177-3AD203B41FA5}">
                      <a16:colId xmlns:a16="http://schemas.microsoft.com/office/drawing/2014/main" val="4285704735"/>
                    </a:ext>
                  </a:extLst>
                </a:gridCol>
              </a:tblGrid>
              <a:tr h="5266310">
                <a:tc>
                  <a:txBody>
                    <a:bodyPr/>
                    <a:lstStyle/>
                    <a:p>
                      <a:r>
                        <a:rPr lang="es-ES" sz="800">
                          <a:effectLst/>
                        </a:rPr>
                        <a:t>Criterios de Aceptación</a:t>
                      </a:r>
                      <a:endParaRPr lang="es-MX" sz="800">
                        <a:effectLst/>
                        <a:latin typeface="Arial" panose="020B0604020202020204" pitchFamily="34" charset="0"/>
                        <a:ea typeface="Times New Roman" panose="02020603050405020304" pitchFamily="18" charset="0"/>
                        <a:cs typeface="Times New Roman" panose="02020603050405020304" pitchFamily="18" charset="0"/>
                      </a:endParaRPr>
                    </a:p>
                  </a:txBody>
                  <a:tcPr marL="56288" marR="56288" marT="0" marB="0"/>
                </a:tc>
                <a:tc>
                  <a:txBody>
                    <a:bodyPr/>
                    <a:lstStyle/>
                    <a:p>
                      <a:r>
                        <a:rPr lang="es-ES" sz="800" dirty="0">
                          <a:effectLst/>
                        </a:rPr>
                        <a:t>Nombre Completo:</a:t>
                      </a:r>
                      <a:endParaRPr lang="es-MX" sz="800" dirty="0">
                        <a:effectLst/>
                      </a:endParaRPr>
                    </a:p>
                    <a:p>
                      <a:pPr marL="342900" lvl="0" indent="-342900">
                        <a:buFont typeface="Arial" panose="020B0604020202020204" pitchFamily="34" charset="0"/>
                        <a:buChar char="●"/>
                      </a:pPr>
                      <a:r>
                        <a:rPr lang="es-ES" sz="800" u="none" strike="noStrike" dirty="0">
                          <a:effectLst/>
                        </a:rPr>
                        <a:t>Debe contener al menos un nombre y un apellido.</a:t>
                      </a:r>
                      <a:endParaRPr lang="es-MX" sz="800" u="none" strike="noStrike" dirty="0">
                        <a:effectLst/>
                      </a:endParaRPr>
                    </a:p>
                    <a:p>
                      <a:pPr marL="342900" lvl="0" indent="-342900">
                        <a:buFont typeface="Arial" panose="020B0604020202020204" pitchFamily="34" charset="0"/>
                        <a:buChar char="●"/>
                      </a:pPr>
                      <a:r>
                        <a:rPr lang="es-ES" sz="800" u="none" strike="noStrike" dirty="0">
                          <a:effectLst/>
                        </a:rPr>
                        <a:t>Longitud del nombre y apellido entre 2 y 50 caracteres cada uno.</a:t>
                      </a:r>
                      <a:endParaRPr lang="es-MX" sz="800" u="none" strike="noStrike" dirty="0">
                        <a:effectLst/>
                      </a:endParaRPr>
                    </a:p>
                    <a:p>
                      <a:r>
                        <a:rPr lang="es-ES" sz="800" dirty="0">
                          <a:effectLst/>
                        </a:rPr>
                        <a:t> </a:t>
                      </a:r>
                      <a:endParaRPr lang="es-MX" sz="800" dirty="0">
                        <a:effectLst/>
                      </a:endParaRPr>
                    </a:p>
                    <a:p>
                      <a:r>
                        <a:rPr lang="es-ES" sz="800" dirty="0">
                          <a:effectLst/>
                        </a:rPr>
                        <a:t>Fecha de Nacimiento:</a:t>
                      </a:r>
                      <a:endParaRPr lang="es-MX" sz="800" dirty="0">
                        <a:effectLst/>
                      </a:endParaRPr>
                    </a:p>
                    <a:p>
                      <a:pPr marL="342900" lvl="0" indent="-342900">
                        <a:buFont typeface="Arial" panose="020B0604020202020204" pitchFamily="34" charset="0"/>
                        <a:buChar char="●"/>
                      </a:pPr>
                      <a:r>
                        <a:rPr lang="es-ES" sz="800" u="none" strike="noStrike" dirty="0">
                          <a:effectLst/>
                        </a:rPr>
                        <a:t>Debe indicar que el jugador cumple con los requisitos de edad del torneo.</a:t>
                      </a:r>
                      <a:endParaRPr lang="es-MX" sz="800" u="none" strike="noStrike" dirty="0">
                        <a:effectLst/>
                      </a:endParaRPr>
                    </a:p>
                    <a:p>
                      <a:r>
                        <a:rPr lang="es-ES" sz="800" dirty="0">
                          <a:effectLst/>
                        </a:rPr>
                        <a:t> </a:t>
                      </a:r>
                      <a:endParaRPr lang="es-MX" sz="800" dirty="0">
                        <a:effectLst/>
                      </a:endParaRPr>
                    </a:p>
                    <a:p>
                      <a:r>
                        <a:rPr lang="es-ES" sz="800" dirty="0">
                          <a:effectLst/>
                        </a:rPr>
                        <a:t>Género:</a:t>
                      </a:r>
                      <a:endParaRPr lang="es-MX" sz="800" dirty="0">
                        <a:effectLst/>
                      </a:endParaRPr>
                    </a:p>
                    <a:p>
                      <a:pPr marL="342900" lvl="0" indent="-342900">
                        <a:buFont typeface="Arial" panose="020B0604020202020204" pitchFamily="34" charset="0"/>
                        <a:buChar char="●"/>
                      </a:pPr>
                      <a:r>
                        <a:rPr lang="es-ES" sz="800" u="none" strike="noStrike" dirty="0">
                          <a:effectLst/>
                        </a:rPr>
                        <a:t>Debe seleccionarse una opción válida (masculino, femenino u otro según sea necesario).</a:t>
                      </a:r>
                      <a:endParaRPr lang="es-MX" sz="800" u="none" strike="noStrike" dirty="0">
                        <a:effectLst/>
                      </a:endParaRPr>
                    </a:p>
                    <a:p>
                      <a:r>
                        <a:rPr lang="es-ES" sz="800" dirty="0">
                          <a:effectLst/>
                        </a:rPr>
                        <a:t> </a:t>
                      </a:r>
                      <a:endParaRPr lang="es-MX" sz="800" dirty="0">
                        <a:effectLst/>
                      </a:endParaRPr>
                    </a:p>
                    <a:p>
                      <a:r>
                        <a:rPr lang="es-ES" sz="800" dirty="0">
                          <a:effectLst/>
                        </a:rPr>
                        <a:t>Documento de Identificación:</a:t>
                      </a:r>
                      <a:endParaRPr lang="es-MX" sz="800" dirty="0">
                        <a:effectLst/>
                      </a:endParaRPr>
                    </a:p>
                    <a:p>
                      <a:pPr marL="342900" lvl="0" indent="-342900">
                        <a:buFont typeface="Arial" panose="020B0604020202020204" pitchFamily="34" charset="0"/>
                        <a:buChar char="●"/>
                      </a:pPr>
                      <a:r>
                        <a:rPr lang="es-ES" sz="800" u="none" strike="noStrike" dirty="0">
                          <a:effectLst/>
                        </a:rPr>
                        <a:t>Número de documento único y válido. </a:t>
                      </a:r>
                      <a:endParaRPr lang="es-MX" sz="800" u="none" strike="noStrike" dirty="0">
                        <a:effectLst/>
                      </a:endParaRPr>
                    </a:p>
                    <a:p>
                      <a:r>
                        <a:rPr lang="es-ES" sz="800" dirty="0">
                          <a:effectLst/>
                        </a:rPr>
                        <a:t> </a:t>
                      </a:r>
                      <a:endParaRPr lang="es-MX" sz="800" dirty="0">
                        <a:effectLst/>
                      </a:endParaRPr>
                    </a:p>
                    <a:p>
                      <a:r>
                        <a:rPr lang="es-ES" sz="800" dirty="0">
                          <a:effectLst/>
                        </a:rPr>
                        <a:t>Número de Teléfono:</a:t>
                      </a:r>
                      <a:endParaRPr lang="es-MX" sz="800" dirty="0">
                        <a:effectLst/>
                      </a:endParaRPr>
                    </a:p>
                    <a:p>
                      <a:pPr marL="342900" lvl="0" indent="-342900">
                        <a:buFont typeface="Arial" panose="020B0604020202020204" pitchFamily="34" charset="0"/>
                        <a:buChar char="●"/>
                      </a:pPr>
                      <a:r>
                        <a:rPr lang="es-ES" sz="800" u="none" strike="noStrike" dirty="0">
                          <a:effectLst/>
                        </a:rPr>
                        <a:t>Se verifica que el número sea válido y en el formato correcto.</a:t>
                      </a:r>
                      <a:endParaRPr lang="es-MX" sz="800" u="none" strike="noStrike" dirty="0">
                        <a:effectLst/>
                      </a:endParaRPr>
                    </a:p>
                    <a:p>
                      <a:r>
                        <a:rPr lang="es-ES" sz="800" dirty="0">
                          <a:effectLst/>
                        </a:rPr>
                        <a:t> </a:t>
                      </a:r>
                      <a:endParaRPr lang="es-MX" sz="800" dirty="0">
                        <a:effectLst/>
                      </a:endParaRPr>
                    </a:p>
                    <a:p>
                      <a:r>
                        <a:rPr lang="es-ES" sz="800" dirty="0">
                          <a:effectLst/>
                        </a:rPr>
                        <a:t>Correo Electrónico:</a:t>
                      </a:r>
                      <a:endParaRPr lang="es-MX" sz="800" dirty="0">
                        <a:effectLst/>
                      </a:endParaRPr>
                    </a:p>
                    <a:p>
                      <a:pPr marL="342900" lvl="0" indent="-342900">
                        <a:buFont typeface="Arial" panose="020B0604020202020204" pitchFamily="34" charset="0"/>
                        <a:buChar char="●"/>
                      </a:pPr>
                      <a:r>
                        <a:rPr lang="es-ES" sz="800" u="none" strike="noStrike" dirty="0">
                          <a:effectLst/>
                        </a:rPr>
                        <a:t>Debe tener un formato de dirección de correo electrónico válido.</a:t>
                      </a:r>
                      <a:endParaRPr lang="es-MX" sz="800" u="none" strike="noStrike" dirty="0">
                        <a:effectLst/>
                      </a:endParaRPr>
                    </a:p>
                    <a:p>
                      <a:r>
                        <a:rPr lang="es-ES" sz="800" dirty="0">
                          <a:effectLst/>
                        </a:rPr>
                        <a:t> </a:t>
                      </a:r>
                      <a:endParaRPr lang="es-MX" sz="800" dirty="0">
                        <a:effectLst/>
                      </a:endParaRPr>
                    </a:p>
                    <a:p>
                      <a:r>
                        <a:rPr lang="es-ES" sz="800" dirty="0">
                          <a:effectLst/>
                        </a:rPr>
                        <a:t>Posición en el Equipo:</a:t>
                      </a:r>
                      <a:endParaRPr lang="es-MX" sz="800" dirty="0">
                        <a:effectLst/>
                      </a:endParaRPr>
                    </a:p>
                    <a:p>
                      <a:pPr marL="342900" lvl="0" indent="-342900">
                        <a:buFont typeface="Arial" panose="020B0604020202020204" pitchFamily="34" charset="0"/>
                        <a:buChar char="●"/>
                      </a:pPr>
                      <a:r>
                        <a:rPr lang="es-ES" sz="800" u="none" strike="noStrike" dirty="0">
                          <a:effectLst/>
                        </a:rPr>
                        <a:t>Seleccionar al menos una posición válida o preferida del jugador.</a:t>
                      </a:r>
                      <a:endParaRPr lang="es-MX" sz="800" u="none" strike="noStrike" dirty="0">
                        <a:effectLst/>
                      </a:endParaRPr>
                    </a:p>
                    <a:p>
                      <a:r>
                        <a:rPr lang="es-ES" sz="800" dirty="0">
                          <a:effectLst/>
                        </a:rPr>
                        <a:t> </a:t>
                      </a:r>
                      <a:endParaRPr lang="es-MX" sz="800" dirty="0">
                        <a:effectLst/>
                      </a:endParaRPr>
                    </a:p>
                    <a:p>
                      <a:r>
                        <a:rPr lang="es-ES" sz="800" dirty="0">
                          <a:effectLst/>
                        </a:rPr>
                        <a:t>Número de Camiseta:</a:t>
                      </a:r>
                      <a:endParaRPr lang="es-MX" sz="800" dirty="0">
                        <a:effectLst/>
                      </a:endParaRPr>
                    </a:p>
                    <a:p>
                      <a:pPr marL="342900" lvl="0" indent="-342900">
                        <a:buFont typeface="Arial" panose="020B0604020202020204" pitchFamily="34" charset="0"/>
                        <a:buChar char="●"/>
                      </a:pPr>
                      <a:r>
                        <a:rPr lang="es-ES" sz="800" u="none" strike="noStrike" dirty="0">
                          <a:effectLst/>
                        </a:rPr>
                        <a:t>Asignar un número único y válido para el jugador.</a:t>
                      </a:r>
                      <a:endParaRPr lang="es-MX" sz="800" u="none" strike="noStrike" dirty="0">
                        <a:effectLst/>
                        <a:latin typeface="Arial" panose="020B0604020202020204" pitchFamily="34" charset="0"/>
                        <a:ea typeface="Times New Roman" panose="02020603050405020304" pitchFamily="18" charset="0"/>
                        <a:cs typeface="Times New Roman" panose="02020603050405020304" pitchFamily="18" charset="0"/>
                      </a:endParaRPr>
                    </a:p>
                  </a:txBody>
                  <a:tcPr marL="56288" marR="56288" marT="0" marB="0"/>
                </a:tc>
                <a:extLst>
                  <a:ext uri="{0D108BD9-81ED-4DB2-BD59-A6C34878D82A}">
                    <a16:rowId xmlns:a16="http://schemas.microsoft.com/office/drawing/2014/main" val="3503170725"/>
                  </a:ext>
                </a:extLst>
              </a:tr>
              <a:tr h="155865">
                <a:tc>
                  <a:txBody>
                    <a:bodyPr/>
                    <a:lstStyle/>
                    <a:p>
                      <a:r>
                        <a:rPr lang="es-ES" sz="800">
                          <a:effectLst/>
                        </a:rPr>
                        <a:t>Requerimiento No Funcional Relacionado</a:t>
                      </a:r>
                      <a:endParaRPr lang="es-MX" sz="800">
                        <a:effectLst/>
                        <a:latin typeface="Arial" panose="020B0604020202020204" pitchFamily="34" charset="0"/>
                        <a:ea typeface="Times New Roman" panose="02020603050405020304" pitchFamily="18" charset="0"/>
                        <a:cs typeface="Times New Roman" panose="02020603050405020304" pitchFamily="18" charset="0"/>
                      </a:endParaRPr>
                    </a:p>
                  </a:txBody>
                  <a:tcPr marL="56288" marR="56288" marT="0" marB="0"/>
                </a:tc>
                <a:tc>
                  <a:txBody>
                    <a:bodyPr/>
                    <a:lstStyle/>
                    <a:p>
                      <a:r>
                        <a:rPr lang="es-ES" sz="800" dirty="0">
                          <a:effectLst/>
                        </a:rPr>
                        <a:t> </a:t>
                      </a:r>
                      <a:endParaRPr lang="es-MX" sz="8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56288" marR="56288" marT="0" marB="0"/>
                </a:tc>
                <a:extLst>
                  <a:ext uri="{0D108BD9-81ED-4DB2-BD59-A6C34878D82A}">
                    <a16:rowId xmlns:a16="http://schemas.microsoft.com/office/drawing/2014/main" val="2146839459"/>
                  </a:ext>
                </a:extLst>
              </a:tr>
            </a:tbl>
          </a:graphicData>
        </a:graphic>
      </p:graphicFrame>
    </p:spTree>
    <p:extLst>
      <p:ext uri="{BB962C8B-B14F-4D97-AF65-F5344CB8AC3E}">
        <p14:creationId xmlns:p14="http://schemas.microsoft.com/office/powerpoint/2010/main" val="23561244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12"/>
          <p:cNvSpPr txBox="1">
            <a:spLocks noGrp="1"/>
          </p:cNvSpPr>
          <p:nvPr>
            <p:ph type="title"/>
          </p:nvPr>
        </p:nvSpPr>
        <p:spPr>
          <a:xfrm>
            <a:off x="456217" y="330750"/>
            <a:ext cx="10260000" cy="836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000"/>
              <a:buFont typeface="Work Sans Medium"/>
              <a:buNone/>
            </a:pPr>
            <a:r>
              <a:rPr lang="es-MX" sz="4000" dirty="0">
                <a:solidFill>
                  <a:schemeClr val="lt1"/>
                </a:solidFill>
                <a:latin typeface="Work Sans Medium"/>
                <a:ea typeface="Work Sans Medium"/>
                <a:cs typeface="Work Sans Medium"/>
                <a:sym typeface="Work Sans Medium"/>
              </a:rPr>
              <a:t>Requerimientos Funcionales  </a:t>
            </a:r>
            <a:endParaRPr dirty="0"/>
          </a:p>
        </p:txBody>
      </p:sp>
      <p:graphicFrame>
        <p:nvGraphicFramePr>
          <p:cNvPr id="2" name="Tabla 1">
            <a:extLst>
              <a:ext uri="{FF2B5EF4-FFF2-40B4-BE49-F238E27FC236}">
                <a16:creationId xmlns:a16="http://schemas.microsoft.com/office/drawing/2014/main" id="{CAC16CE6-3760-4687-90E3-630BD838AE48}"/>
              </a:ext>
            </a:extLst>
          </p:cNvPr>
          <p:cNvGraphicFramePr>
            <a:graphicFrameLocks noGrp="1"/>
          </p:cNvGraphicFramePr>
          <p:nvPr>
            <p:extLst>
              <p:ext uri="{D42A27DB-BD31-4B8C-83A1-F6EECF244321}">
                <p14:modId xmlns:p14="http://schemas.microsoft.com/office/powerpoint/2010/main" val="179688281"/>
              </p:ext>
            </p:extLst>
          </p:nvPr>
        </p:nvGraphicFramePr>
        <p:xfrm>
          <a:off x="456217" y="2352584"/>
          <a:ext cx="5639783" cy="2885675"/>
        </p:xfrm>
        <a:graphic>
          <a:graphicData uri="http://schemas.openxmlformats.org/drawingml/2006/table">
            <a:tbl>
              <a:tblPr bandRow="1">
                <a:tableStyleId>{5C22544A-7EE6-4342-B048-85BDC9FD1C3A}</a:tableStyleId>
              </a:tblPr>
              <a:tblGrid>
                <a:gridCol w="2827218">
                  <a:extLst>
                    <a:ext uri="{9D8B030D-6E8A-4147-A177-3AD203B41FA5}">
                      <a16:colId xmlns:a16="http://schemas.microsoft.com/office/drawing/2014/main" val="2469448964"/>
                    </a:ext>
                  </a:extLst>
                </a:gridCol>
                <a:gridCol w="2812565">
                  <a:extLst>
                    <a:ext uri="{9D8B030D-6E8A-4147-A177-3AD203B41FA5}">
                      <a16:colId xmlns:a16="http://schemas.microsoft.com/office/drawing/2014/main" val="645935826"/>
                    </a:ext>
                  </a:extLst>
                </a:gridCol>
              </a:tblGrid>
              <a:tr h="180355">
                <a:tc>
                  <a:txBody>
                    <a:bodyPr/>
                    <a:lstStyle/>
                    <a:p>
                      <a:pPr algn="ctr"/>
                      <a:r>
                        <a:rPr lang="es-ES" sz="1000">
                          <a:effectLst/>
                        </a:rPr>
                        <a:t>Identificador</a:t>
                      </a:r>
                      <a:endParaRPr lang="es-MX" sz="10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r>
                        <a:rPr lang="es-ES" sz="1000">
                          <a:effectLst/>
                        </a:rPr>
                        <a:t>Nombre</a:t>
                      </a:r>
                      <a:endParaRPr lang="es-MX" sz="10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754057062"/>
                  </a:ext>
                </a:extLst>
              </a:tr>
              <a:tr h="180355">
                <a:tc>
                  <a:txBody>
                    <a:bodyPr/>
                    <a:lstStyle/>
                    <a:p>
                      <a:pPr algn="ctr"/>
                      <a:r>
                        <a:rPr lang="es-ES" sz="1000">
                          <a:effectLst/>
                        </a:rPr>
                        <a:t>CP</a:t>
                      </a:r>
                      <a:endParaRPr lang="es-MX" sz="10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r>
                        <a:rPr lang="es-ES" sz="1000">
                          <a:effectLst/>
                        </a:rPr>
                        <a:t>Calendario de Partidos</a:t>
                      </a:r>
                      <a:endParaRPr lang="es-MX" sz="10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975266437"/>
                  </a:ext>
                </a:extLst>
              </a:tr>
              <a:tr h="180355">
                <a:tc>
                  <a:txBody>
                    <a:bodyPr/>
                    <a:lstStyle/>
                    <a:p>
                      <a:pPr algn="ctr"/>
                      <a:r>
                        <a:rPr lang="es-ES" sz="1000">
                          <a:effectLst/>
                        </a:rPr>
                        <a:t>Tipo</a:t>
                      </a:r>
                      <a:endParaRPr lang="es-MX" sz="10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r>
                        <a:rPr lang="es-ES" sz="1000">
                          <a:effectLst/>
                        </a:rPr>
                        <a:t>Critico</a:t>
                      </a:r>
                      <a:endParaRPr lang="es-MX" sz="10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05625518"/>
                  </a:ext>
                </a:extLst>
              </a:tr>
              <a:tr h="180355">
                <a:tc>
                  <a:txBody>
                    <a:bodyPr/>
                    <a:lstStyle/>
                    <a:p>
                      <a:pPr algn="ctr"/>
                      <a:r>
                        <a:rPr lang="es-ES" sz="1000">
                          <a:effectLst/>
                        </a:rPr>
                        <a:t>(Necesaria o Deseable)</a:t>
                      </a:r>
                      <a:endParaRPr lang="es-MX" sz="10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r>
                        <a:rPr lang="es-ES" sz="1000">
                          <a:effectLst/>
                        </a:rPr>
                        <a:t>Si</a:t>
                      </a:r>
                      <a:endParaRPr lang="es-MX" sz="10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946778306"/>
                  </a:ext>
                </a:extLst>
              </a:tr>
              <a:tr h="180355">
                <a:tc>
                  <a:txBody>
                    <a:bodyPr/>
                    <a:lstStyle/>
                    <a:p>
                      <a:pPr algn="ctr"/>
                      <a:r>
                        <a:rPr lang="es-ES" sz="1000">
                          <a:effectLst/>
                        </a:rPr>
                        <a:t>Prioridad de Desarrollo</a:t>
                      </a:r>
                      <a:endParaRPr lang="es-MX" sz="10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r>
                        <a:rPr lang="es-ES" sz="1000">
                          <a:effectLst/>
                        </a:rPr>
                        <a:t>Alta – Media - Baja</a:t>
                      </a:r>
                      <a:endParaRPr lang="es-MX" sz="10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925868010"/>
                  </a:ext>
                </a:extLst>
              </a:tr>
              <a:tr h="180355">
                <a:tc>
                  <a:txBody>
                    <a:bodyPr/>
                    <a:lstStyle/>
                    <a:p>
                      <a:pPr algn="ctr"/>
                      <a:r>
                        <a:rPr lang="es-ES" sz="1000">
                          <a:effectLst/>
                        </a:rPr>
                        <a:t>Entrada</a:t>
                      </a:r>
                      <a:endParaRPr lang="es-MX" sz="10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r>
                        <a:rPr lang="es-ES" sz="1000">
                          <a:effectLst/>
                        </a:rPr>
                        <a:t>Salida</a:t>
                      </a:r>
                      <a:endParaRPr lang="es-MX" sz="10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464655426"/>
                  </a:ext>
                </a:extLst>
              </a:tr>
              <a:tr h="721417">
                <a:tc>
                  <a:txBody>
                    <a:bodyPr/>
                    <a:lstStyle/>
                    <a:p>
                      <a:pPr marL="342900" lvl="0" indent="-342900">
                        <a:buFont typeface="+mj-lt"/>
                        <a:buAutoNum type="arabicPeriod"/>
                      </a:pPr>
                      <a:r>
                        <a:rPr lang="es-ES" sz="1000" u="none" strike="noStrike">
                          <a:effectLst/>
                        </a:rPr>
                        <a:t>Registro de Equipos</a:t>
                      </a:r>
                      <a:endParaRPr lang="es-MX" sz="1000" u="none" strike="noStrike">
                        <a:effectLst/>
                      </a:endParaRPr>
                    </a:p>
                    <a:p>
                      <a:pPr marL="342900" lvl="0" indent="-342900">
                        <a:buFont typeface="+mj-lt"/>
                        <a:buAutoNum type="arabicPeriod"/>
                      </a:pPr>
                      <a:r>
                        <a:rPr lang="es-ES" sz="1000" u="none" strike="noStrike">
                          <a:effectLst/>
                        </a:rPr>
                        <a:t>Disponibilidad de Fechas</a:t>
                      </a:r>
                      <a:endParaRPr lang="es-MX" sz="1000" u="none" strike="noStrike">
                        <a:effectLst/>
                      </a:endParaRPr>
                    </a:p>
                    <a:p>
                      <a:pPr marL="342900" lvl="0" indent="-342900">
                        <a:buFont typeface="+mj-lt"/>
                        <a:buAutoNum type="arabicPeriod"/>
                      </a:pPr>
                      <a:r>
                        <a:rPr lang="es-ES" sz="1000" u="none" strike="noStrike">
                          <a:effectLst/>
                        </a:rPr>
                        <a:t>Tipo de torneo</a:t>
                      </a:r>
                      <a:endParaRPr lang="es-MX" sz="1000" u="none" strike="noStrike">
                        <a:effectLst/>
                      </a:endParaRPr>
                    </a:p>
                    <a:p>
                      <a:pPr marL="342900" lvl="0" indent="-342900">
                        <a:buFont typeface="+mj-lt"/>
                        <a:buAutoNum type="arabicPeriod"/>
                      </a:pPr>
                      <a:r>
                        <a:rPr lang="es-ES" sz="1000" u="none" strike="noStrike">
                          <a:effectLst/>
                        </a:rPr>
                        <a:t>Lugar de los Partidos</a:t>
                      </a:r>
                      <a:endParaRPr lang="es-MX" sz="1000" u="none" strike="noStrike">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r>
                        <a:rPr lang="es-ES" sz="1000">
                          <a:effectLst/>
                        </a:rPr>
                        <a:t>Confirmación de fecha y lugar del partido.</a:t>
                      </a:r>
                      <a:endParaRPr lang="es-MX" sz="10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469895503"/>
                  </a:ext>
                </a:extLst>
              </a:tr>
              <a:tr h="180355">
                <a:tc gridSpan="2">
                  <a:txBody>
                    <a:bodyPr/>
                    <a:lstStyle/>
                    <a:p>
                      <a:pPr algn="ctr"/>
                      <a:r>
                        <a:rPr lang="es-ES" sz="1000">
                          <a:effectLst/>
                        </a:rPr>
                        <a:t>Descripción</a:t>
                      </a:r>
                      <a:endParaRPr lang="es-MX" sz="10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hMerge="1">
                  <a:txBody>
                    <a:bodyPr/>
                    <a:lstStyle/>
                    <a:p>
                      <a:endParaRPr lang="es-MX"/>
                    </a:p>
                  </a:txBody>
                  <a:tcPr/>
                </a:tc>
                <a:extLst>
                  <a:ext uri="{0D108BD9-81ED-4DB2-BD59-A6C34878D82A}">
                    <a16:rowId xmlns:a16="http://schemas.microsoft.com/office/drawing/2014/main" val="2252260287"/>
                  </a:ext>
                </a:extLst>
              </a:tr>
              <a:tr h="541063">
                <a:tc>
                  <a:txBody>
                    <a:bodyPr/>
                    <a:lstStyle/>
                    <a:p>
                      <a:r>
                        <a:rPr lang="es-ES" sz="1000">
                          <a:effectLst/>
                        </a:rPr>
                        <a:t>Precondición</a:t>
                      </a:r>
                      <a:endParaRPr lang="es-MX" sz="10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r>
                        <a:rPr lang="es-ES" sz="1000">
                          <a:effectLst/>
                        </a:rPr>
                        <a:t>Se debe contar con la información esencial para planificar y organizar el calendario de partidos.</a:t>
                      </a:r>
                      <a:endParaRPr lang="es-MX" sz="10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127151299"/>
                  </a:ext>
                </a:extLst>
              </a:tr>
              <a:tr h="180355">
                <a:tc>
                  <a:txBody>
                    <a:bodyPr/>
                    <a:lstStyle/>
                    <a:p>
                      <a:r>
                        <a:rPr lang="es-ES" sz="1000">
                          <a:effectLst/>
                        </a:rPr>
                        <a:t>Descripción</a:t>
                      </a:r>
                      <a:endParaRPr lang="es-MX" sz="10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r>
                        <a:rPr lang="es-ES" sz="1000">
                          <a:effectLst/>
                        </a:rPr>
                        <a:t> </a:t>
                      </a:r>
                      <a:endParaRPr lang="es-MX" sz="10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568406339"/>
                  </a:ext>
                </a:extLst>
              </a:tr>
              <a:tr h="180355">
                <a:tc>
                  <a:txBody>
                    <a:bodyPr/>
                    <a:lstStyle/>
                    <a:p>
                      <a:r>
                        <a:rPr lang="es-ES" sz="1000">
                          <a:effectLst/>
                        </a:rPr>
                        <a:t>Post-Condición</a:t>
                      </a:r>
                      <a:endParaRPr lang="es-MX" sz="10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r>
                        <a:rPr lang="es-ES" sz="1000" dirty="0">
                          <a:effectLst/>
                        </a:rPr>
                        <a:t>Se confirma fecha y lugar del partido.</a:t>
                      </a:r>
                      <a:endParaRPr lang="es-MX" sz="10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855301764"/>
                  </a:ext>
                </a:extLst>
              </a:tr>
            </a:tbl>
          </a:graphicData>
        </a:graphic>
      </p:graphicFrame>
      <p:graphicFrame>
        <p:nvGraphicFramePr>
          <p:cNvPr id="4" name="Tabla 3">
            <a:extLst>
              <a:ext uri="{FF2B5EF4-FFF2-40B4-BE49-F238E27FC236}">
                <a16:creationId xmlns:a16="http://schemas.microsoft.com/office/drawing/2014/main" id="{EB72E843-F046-4129-BDCF-D595D61CA76D}"/>
              </a:ext>
            </a:extLst>
          </p:cNvPr>
          <p:cNvGraphicFramePr>
            <a:graphicFrameLocks noGrp="1"/>
          </p:cNvGraphicFramePr>
          <p:nvPr>
            <p:extLst>
              <p:ext uri="{D42A27DB-BD31-4B8C-83A1-F6EECF244321}">
                <p14:modId xmlns:p14="http://schemas.microsoft.com/office/powerpoint/2010/main" val="184940659"/>
              </p:ext>
            </p:extLst>
          </p:nvPr>
        </p:nvGraphicFramePr>
        <p:xfrm>
          <a:off x="6354158" y="2352584"/>
          <a:ext cx="5639783" cy="2809467"/>
        </p:xfrm>
        <a:graphic>
          <a:graphicData uri="http://schemas.openxmlformats.org/drawingml/2006/table">
            <a:tbl>
              <a:tblPr bandRow="1">
                <a:tableStyleId>{5C22544A-7EE6-4342-B048-85BDC9FD1C3A}</a:tableStyleId>
              </a:tblPr>
              <a:tblGrid>
                <a:gridCol w="2827217">
                  <a:extLst>
                    <a:ext uri="{9D8B030D-6E8A-4147-A177-3AD203B41FA5}">
                      <a16:colId xmlns:a16="http://schemas.microsoft.com/office/drawing/2014/main" val="548163700"/>
                    </a:ext>
                  </a:extLst>
                </a:gridCol>
                <a:gridCol w="2812566">
                  <a:extLst>
                    <a:ext uri="{9D8B030D-6E8A-4147-A177-3AD203B41FA5}">
                      <a16:colId xmlns:a16="http://schemas.microsoft.com/office/drawing/2014/main" val="422131240"/>
                    </a:ext>
                  </a:extLst>
                </a:gridCol>
              </a:tblGrid>
              <a:tr h="2434871">
                <a:tc>
                  <a:txBody>
                    <a:bodyPr/>
                    <a:lstStyle/>
                    <a:p>
                      <a:r>
                        <a:rPr lang="es-ES" sz="1000">
                          <a:effectLst/>
                        </a:rPr>
                        <a:t>Manejo de Situaciones Anormales</a:t>
                      </a:r>
                      <a:endParaRPr lang="es-MX" sz="10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r>
                        <a:rPr lang="es-ES" sz="1000" dirty="0">
                          <a:effectLst/>
                        </a:rPr>
                        <a:t>Conflictos de Horarios:</a:t>
                      </a:r>
                      <a:endParaRPr lang="es-MX" sz="1000" dirty="0">
                        <a:effectLst/>
                      </a:endParaRPr>
                    </a:p>
                    <a:p>
                      <a:pPr marL="342900" lvl="0" indent="-342900">
                        <a:buFont typeface="Arial" panose="020B0604020202020204" pitchFamily="34" charset="0"/>
                        <a:buChar char="●"/>
                      </a:pPr>
                      <a:r>
                        <a:rPr lang="es-ES" sz="1000" u="none" strike="noStrike" dirty="0">
                          <a:effectLst/>
                        </a:rPr>
                        <a:t>Implementar un algoritmo de programación que evite la superposición de horarios para equipos que comparten lugares o tienen restricciones específicas.</a:t>
                      </a:r>
                      <a:endParaRPr lang="es-MX" sz="1000" u="none" strike="noStrike" dirty="0">
                        <a:effectLst/>
                      </a:endParaRPr>
                    </a:p>
                    <a:p>
                      <a:r>
                        <a:rPr lang="es-ES" sz="1000" dirty="0">
                          <a:effectLst/>
                        </a:rPr>
                        <a:t> </a:t>
                      </a:r>
                      <a:endParaRPr lang="es-MX" sz="1000" dirty="0">
                        <a:effectLst/>
                      </a:endParaRPr>
                    </a:p>
                    <a:p>
                      <a:r>
                        <a:rPr lang="es-ES" sz="1000" dirty="0">
                          <a:effectLst/>
                        </a:rPr>
                        <a:t>Cancelación de Partidos:</a:t>
                      </a:r>
                      <a:endParaRPr lang="es-MX" sz="1000" dirty="0">
                        <a:effectLst/>
                      </a:endParaRPr>
                    </a:p>
                    <a:p>
                      <a:pPr marL="342900" lvl="0" indent="-342900">
                        <a:buFont typeface="Arial" panose="020B0604020202020204" pitchFamily="34" charset="0"/>
                        <a:buChar char="●"/>
                      </a:pPr>
                      <a:r>
                        <a:rPr lang="es-ES" sz="1000" u="none" strike="noStrike" dirty="0">
                          <a:effectLst/>
                        </a:rPr>
                        <a:t>Proporcionar un mecanismo para cancelar o posponer partidos y notificar a los equipos afectados, con la opción de reprogramarlos.</a:t>
                      </a:r>
                      <a:endParaRPr lang="es-MX" sz="1000" u="none" strike="noStrike" dirty="0">
                        <a:effectLst/>
                      </a:endParaRPr>
                    </a:p>
                    <a:p>
                      <a:r>
                        <a:rPr lang="es-ES" sz="1000" dirty="0">
                          <a:effectLst/>
                        </a:rPr>
                        <a:t> </a:t>
                      </a:r>
                      <a:endParaRPr lang="es-MX" sz="10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492926537"/>
                  </a:ext>
                </a:extLst>
              </a:tr>
              <a:tr h="187298">
                <a:tc>
                  <a:txBody>
                    <a:bodyPr/>
                    <a:lstStyle/>
                    <a:p>
                      <a:r>
                        <a:rPr lang="es-ES" sz="1000">
                          <a:effectLst/>
                        </a:rPr>
                        <a:t>Criterios de Aceptación</a:t>
                      </a:r>
                      <a:endParaRPr lang="es-MX" sz="10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r>
                        <a:rPr lang="es-ES" sz="1000">
                          <a:effectLst/>
                        </a:rPr>
                        <a:t>Aceptar fecha y lugar del partido.</a:t>
                      </a:r>
                      <a:endParaRPr lang="es-MX" sz="10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662176918"/>
                  </a:ext>
                </a:extLst>
              </a:tr>
              <a:tr h="187298">
                <a:tc>
                  <a:txBody>
                    <a:bodyPr/>
                    <a:lstStyle/>
                    <a:p>
                      <a:r>
                        <a:rPr lang="es-ES" sz="1000">
                          <a:effectLst/>
                        </a:rPr>
                        <a:t>Requerimiento No Funcional Relacionado</a:t>
                      </a:r>
                      <a:endParaRPr lang="es-MX" sz="10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457200"/>
                      <a:r>
                        <a:rPr lang="es-ES" sz="1000" dirty="0">
                          <a:effectLst/>
                        </a:rPr>
                        <a:t> </a:t>
                      </a:r>
                      <a:endParaRPr lang="es-MX" sz="10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732120398"/>
                  </a:ext>
                </a:extLst>
              </a:tr>
            </a:tbl>
          </a:graphicData>
        </a:graphic>
      </p:graphicFrame>
    </p:spTree>
    <p:extLst>
      <p:ext uri="{BB962C8B-B14F-4D97-AF65-F5344CB8AC3E}">
        <p14:creationId xmlns:p14="http://schemas.microsoft.com/office/powerpoint/2010/main" val="367958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12"/>
          <p:cNvSpPr txBox="1">
            <a:spLocks noGrp="1"/>
          </p:cNvSpPr>
          <p:nvPr>
            <p:ph type="title"/>
          </p:nvPr>
        </p:nvSpPr>
        <p:spPr>
          <a:xfrm>
            <a:off x="456217" y="330750"/>
            <a:ext cx="10260000" cy="836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000"/>
              <a:buFont typeface="Work Sans Medium"/>
              <a:buNone/>
            </a:pPr>
            <a:r>
              <a:rPr lang="es-MX" sz="4000" dirty="0">
                <a:solidFill>
                  <a:schemeClr val="lt1"/>
                </a:solidFill>
                <a:latin typeface="Work Sans Medium"/>
                <a:ea typeface="Work Sans Medium"/>
                <a:cs typeface="Work Sans Medium"/>
                <a:sym typeface="Work Sans Medium"/>
              </a:rPr>
              <a:t>Requerimientos Funcionales  </a:t>
            </a:r>
            <a:endParaRPr dirty="0"/>
          </a:p>
        </p:txBody>
      </p:sp>
      <p:graphicFrame>
        <p:nvGraphicFramePr>
          <p:cNvPr id="3" name="Tabla 2">
            <a:extLst>
              <a:ext uri="{FF2B5EF4-FFF2-40B4-BE49-F238E27FC236}">
                <a16:creationId xmlns:a16="http://schemas.microsoft.com/office/drawing/2014/main" id="{04A2CC92-0FCA-4734-A0BE-03607CE10B8A}"/>
              </a:ext>
            </a:extLst>
          </p:cNvPr>
          <p:cNvGraphicFramePr>
            <a:graphicFrameLocks noGrp="1"/>
          </p:cNvGraphicFramePr>
          <p:nvPr>
            <p:extLst>
              <p:ext uri="{D42A27DB-BD31-4B8C-83A1-F6EECF244321}">
                <p14:modId xmlns:p14="http://schemas.microsoft.com/office/powerpoint/2010/main" val="2310244591"/>
              </p:ext>
            </p:extLst>
          </p:nvPr>
        </p:nvGraphicFramePr>
        <p:xfrm>
          <a:off x="456217" y="1487138"/>
          <a:ext cx="5314268" cy="5233256"/>
        </p:xfrm>
        <a:graphic>
          <a:graphicData uri="http://schemas.openxmlformats.org/drawingml/2006/table">
            <a:tbl>
              <a:tblPr bandRow="1">
                <a:tableStyleId>{5C22544A-7EE6-4342-B048-85BDC9FD1C3A}</a:tableStyleId>
              </a:tblPr>
              <a:tblGrid>
                <a:gridCol w="2664037">
                  <a:extLst>
                    <a:ext uri="{9D8B030D-6E8A-4147-A177-3AD203B41FA5}">
                      <a16:colId xmlns:a16="http://schemas.microsoft.com/office/drawing/2014/main" val="4214405163"/>
                    </a:ext>
                  </a:extLst>
                </a:gridCol>
                <a:gridCol w="2650231">
                  <a:extLst>
                    <a:ext uri="{9D8B030D-6E8A-4147-A177-3AD203B41FA5}">
                      <a16:colId xmlns:a16="http://schemas.microsoft.com/office/drawing/2014/main" val="1456940207"/>
                    </a:ext>
                  </a:extLst>
                </a:gridCol>
              </a:tblGrid>
              <a:tr h="163539">
                <a:tc>
                  <a:txBody>
                    <a:bodyPr/>
                    <a:lstStyle/>
                    <a:p>
                      <a:pPr algn="ctr"/>
                      <a:r>
                        <a:rPr lang="es-ES" sz="900">
                          <a:effectLst/>
                        </a:rPr>
                        <a:t>Identificador</a:t>
                      </a:r>
                      <a:endParaRPr lang="es-MX" sz="900">
                        <a:effectLst/>
                        <a:latin typeface="Arial" panose="020B0604020202020204" pitchFamily="34" charset="0"/>
                        <a:ea typeface="Times New Roman" panose="02020603050405020304" pitchFamily="18" charset="0"/>
                        <a:cs typeface="Times New Roman" panose="02020603050405020304" pitchFamily="18" charset="0"/>
                      </a:endParaRPr>
                    </a:p>
                  </a:txBody>
                  <a:tcPr marL="61191" marR="61191" marT="0" marB="0"/>
                </a:tc>
                <a:tc>
                  <a:txBody>
                    <a:bodyPr/>
                    <a:lstStyle/>
                    <a:p>
                      <a:pPr algn="ctr"/>
                      <a:r>
                        <a:rPr lang="es-ES" sz="900">
                          <a:effectLst/>
                        </a:rPr>
                        <a:t>Nombre</a:t>
                      </a:r>
                      <a:endParaRPr lang="es-MX" sz="900">
                        <a:effectLst/>
                        <a:latin typeface="Arial" panose="020B0604020202020204" pitchFamily="34" charset="0"/>
                        <a:ea typeface="Times New Roman" panose="02020603050405020304" pitchFamily="18" charset="0"/>
                        <a:cs typeface="Times New Roman" panose="02020603050405020304" pitchFamily="18" charset="0"/>
                      </a:endParaRPr>
                    </a:p>
                  </a:txBody>
                  <a:tcPr marL="61191" marR="61191" marT="0" marB="0"/>
                </a:tc>
                <a:extLst>
                  <a:ext uri="{0D108BD9-81ED-4DB2-BD59-A6C34878D82A}">
                    <a16:rowId xmlns:a16="http://schemas.microsoft.com/office/drawing/2014/main" val="1383797672"/>
                  </a:ext>
                </a:extLst>
              </a:tr>
              <a:tr h="163539">
                <a:tc>
                  <a:txBody>
                    <a:bodyPr/>
                    <a:lstStyle/>
                    <a:p>
                      <a:pPr algn="ctr"/>
                      <a:r>
                        <a:rPr lang="es-ES" sz="900">
                          <a:effectLst/>
                        </a:rPr>
                        <a:t>TP</a:t>
                      </a:r>
                      <a:endParaRPr lang="es-MX" sz="900">
                        <a:effectLst/>
                        <a:latin typeface="Arial" panose="020B0604020202020204" pitchFamily="34" charset="0"/>
                        <a:ea typeface="Times New Roman" panose="02020603050405020304" pitchFamily="18" charset="0"/>
                        <a:cs typeface="Times New Roman" panose="02020603050405020304" pitchFamily="18" charset="0"/>
                      </a:endParaRPr>
                    </a:p>
                  </a:txBody>
                  <a:tcPr marL="61191" marR="61191" marT="0" marB="0"/>
                </a:tc>
                <a:tc>
                  <a:txBody>
                    <a:bodyPr/>
                    <a:lstStyle/>
                    <a:p>
                      <a:pPr algn="ctr"/>
                      <a:r>
                        <a:rPr lang="es-ES" sz="900">
                          <a:effectLst/>
                        </a:rPr>
                        <a:t>Tabla de posiciones</a:t>
                      </a:r>
                      <a:endParaRPr lang="es-MX" sz="900">
                        <a:effectLst/>
                        <a:latin typeface="Arial" panose="020B0604020202020204" pitchFamily="34" charset="0"/>
                        <a:ea typeface="Times New Roman" panose="02020603050405020304" pitchFamily="18" charset="0"/>
                        <a:cs typeface="Times New Roman" panose="02020603050405020304" pitchFamily="18" charset="0"/>
                      </a:endParaRPr>
                    </a:p>
                  </a:txBody>
                  <a:tcPr marL="61191" marR="61191" marT="0" marB="0"/>
                </a:tc>
                <a:extLst>
                  <a:ext uri="{0D108BD9-81ED-4DB2-BD59-A6C34878D82A}">
                    <a16:rowId xmlns:a16="http://schemas.microsoft.com/office/drawing/2014/main" val="157698693"/>
                  </a:ext>
                </a:extLst>
              </a:tr>
              <a:tr h="163539">
                <a:tc>
                  <a:txBody>
                    <a:bodyPr/>
                    <a:lstStyle/>
                    <a:p>
                      <a:pPr algn="ctr"/>
                      <a:r>
                        <a:rPr lang="es-ES" sz="900">
                          <a:effectLst/>
                        </a:rPr>
                        <a:t>Tipo</a:t>
                      </a:r>
                      <a:endParaRPr lang="es-MX" sz="900">
                        <a:effectLst/>
                        <a:latin typeface="Arial" panose="020B0604020202020204" pitchFamily="34" charset="0"/>
                        <a:ea typeface="Times New Roman" panose="02020603050405020304" pitchFamily="18" charset="0"/>
                        <a:cs typeface="Times New Roman" panose="02020603050405020304" pitchFamily="18" charset="0"/>
                      </a:endParaRPr>
                    </a:p>
                  </a:txBody>
                  <a:tcPr marL="61191" marR="61191" marT="0" marB="0"/>
                </a:tc>
                <a:tc>
                  <a:txBody>
                    <a:bodyPr/>
                    <a:lstStyle/>
                    <a:p>
                      <a:pPr algn="ctr"/>
                      <a:r>
                        <a:rPr lang="es-ES" sz="900">
                          <a:effectLst/>
                        </a:rPr>
                        <a:t>Critico</a:t>
                      </a:r>
                      <a:endParaRPr lang="es-MX" sz="900">
                        <a:effectLst/>
                        <a:latin typeface="Arial" panose="020B0604020202020204" pitchFamily="34" charset="0"/>
                        <a:ea typeface="Times New Roman" panose="02020603050405020304" pitchFamily="18" charset="0"/>
                        <a:cs typeface="Times New Roman" panose="02020603050405020304" pitchFamily="18" charset="0"/>
                      </a:endParaRPr>
                    </a:p>
                  </a:txBody>
                  <a:tcPr marL="61191" marR="61191" marT="0" marB="0"/>
                </a:tc>
                <a:extLst>
                  <a:ext uri="{0D108BD9-81ED-4DB2-BD59-A6C34878D82A}">
                    <a16:rowId xmlns:a16="http://schemas.microsoft.com/office/drawing/2014/main" val="2636216851"/>
                  </a:ext>
                </a:extLst>
              </a:tr>
              <a:tr h="163539">
                <a:tc>
                  <a:txBody>
                    <a:bodyPr/>
                    <a:lstStyle/>
                    <a:p>
                      <a:pPr algn="ctr"/>
                      <a:r>
                        <a:rPr lang="es-ES" sz="900">
                          <a:effectLst/>
                        </a:rPr>
                        <a:t>(Necesaria o Deseable)</a:t>
                      </a:r>
                      <a:endParaRPr lang="es-MX" sz="900">
                        <a:effectLst/>
                        <a:latin typeface="Arial" panose="020B0604020202020204" pitchFamily="34" charset="0"/>
                        <a:ea typeface="Times New Roman" panose="02020603050405020304" pitchFamily="18" charset="0"/>
                        <a:cs typeface="Times New Roman" panose="02020603050405020304" pitchFamily="18" charset="0"/>
                      </a:endParaRPr>
                    </a:p>
                  </a:txBody>
                  <a:tcPr marL="61191" marR="61191" marT="0" marB="0"/>
                </a:tc>
                <a:tc>
                  <a:txBody>
                    <a:bodyPr/>
                    <a:lstStyle/>
                    <a:p>
                      <a:pPr algn="ctr"/>
                      <a:r>
                        <a:rPr lang="es-ES" sz="900">
                          <a:effectLst/>
                        </a:rPr>
                        <a:t>Si</a:t>
                      </a:r>
                      <a:endParaRPr lang="es-MX" sz="900">
                        <a:effectLst/>
                        <a:latin typeface="Arial" panose="020B0604020202020204" pitchFamily="34" charset="0"/>
                        <a:ea typeface="Times New Roman" panose="02020603050405020304" pitchFamily="18" charset="0"/>
                        <a:cs typeface="Times New Roman" panose="02020603050405020304" pitchFamily="18" charset="0"/>
                      </a:endParaRPr>
                    </a:p>
                  </a:txBody>
                  <a:tcPr marL="61191" marR="61191" marT="0" marB="0"/>
                </a:tc>
                <a:extLst>
                  <a:ext uri="{0D108BD9-81ED-4DB2-BD59-A6C34878D82A}">
                    <a16:rowId xmlns:a16="http://schemas.microsoft.com/office/drawing/2014/main" val="1371904473"/>
                  </a:ext>
                </a:extLst>
              </a:tr>
              <a:tr h="163539">
                <a:tc>
                  <a:txBody>
                    <a:bodyPr/>
                    <a:lstStyle/>
                    <a:p>
                      <a:pPr algn="ctr"/>
                      <a:r>
                        <a:rPr lang="es-ES" sz="900">
                          <a:effectLst/>
                        </a:rPr>
                        <a:t>Prioridad de Desarrollo</a:t>
                      </a:r>
                      <a:endParaRPr lang="es-MX" sz="900">
                        <a:effectLst/>
                        <a:latin typeface="Arial" panose="020B0604020202020204" pitchFamily="34" charset="0"/>
                        <a:ea typeface="Times New Roman" panose="02020603050405020304" pitchFamily="18" charset="0"/>
                        <a:cs typeface="Times New Roman" panose="02020603050405020304" pitchFamily="18" charset="0"/>
                      </a:endParaRPr>
                    </a:p>
                  </a:txBody>
                  <a:tcPr marL="61191" marR="61191" marT="0" marB="0"/>
                </a:tc>
                <a:tc>
                  <a:txBody>
                    <a:bodyPr/>
                    <a:lstStyle/>
                    <a:p>
                      <a:pPr algn="ctr"/>
                      <a:r>
                        <a:rPr lang="es-ES" sz="900">
                          <a:effectLst/>
                        </a:rPr>
                        <a:t>Alta – Media - Baja</a:t>
                      </a:r>
                      <a:endParaRPr lang="es-MX" sz="900">
                        <a:effectLst/>
                        <a:latin typeface="Arial" panose="020B0604020202020204" pitchFamily="34" charset="0"/>
                        <a:ea typeface="Times New Roman" panose="02020603050405020304" pitchFamily="18" charset="0"/>
                        <a:cs typeface="Times New Roman" panose="02020603050405020304" pitchFamily="18" charset="0"/>
                      </a:endParaRPr>
                    </a:p>
                  </a:txBody>
                  <a:tcPr marL="61191" marR="61191" marT="0" marB="0"/>
                </a:tc>
                <a:extLst>
                  <a:ext uri="{0D108BD9-81ED-4DB2-BD59-A6C34878D82A}">
                    <a16:rowId xmlns:a16="http://schemas.microsoft.com/office/drawing/2014/main" val="2025625270"/>
                  </a:ext>
                </a:extLst>
              </a:tr>
              <a:tr h="163539">
                <a:tc>
                  <a:txBody>
                    <a:bodyPr/>
                    <a:lstStyle/>
                    <a:p>
                      <a:pPr algn="ctr"/>
                      <a:r>
                        <a:rPr lang="es-ES" sz="900">
                          <a:effectLst/>
                        </a:rPr>
                        <a:t>Entrada</a:t>
                      </a:r>
                      <a:endParaRPr lang="es-MX" sz="900">
                        <a:effectLst/>
                        <a:latin typeface="Arial" panose="020B0604020202020204" pitchFamily="34" charset="0"/>
                        <a:ea typeface="Times New Roman" panose="02020603050405020304" pitchFamily="18" charset="0"/>
                        <a:cs typeface="Times New Roman" panose="02020603050405020304" pitchFamily="18" charset="0"/>
                      </a:endParaRPr>
                    </a:p>
                  </a:txBody>
                  <a:tcPr marL="61191" marR="61191" marT="0" marB="0"/>
                </a:tc>
                <a:tc>
                  <a:txBody>
                    <a:bodyPr/>
                    <a:lstStyle/>
                    <a:p>
                      <a:pPr algn="ctr"/>
                      <a:r>
                        <a:rPr lang="es-ES" sz="900">
                          <a:effectLst/>
                        </a:rPr>
                        <a:t>Salida</a:t>
                      </a:r>
                      <a:endParaRPr lang="es-MX" sz="900">
                        <a:effectLst/>
                        <a:latin typeface="Arial" panose="020B0604020202020204" pitchFamily="34" charset="0"/>
                        <a:ea typeface="Times New Roman" panose="02020603050405020304" pitchFamily="18" charset="0"/>
                        <a:cs typeface="Times New Roman" panose="02020603050405020304" pitchFamily="18" charset="0"/>
                      </a:endParaRPr>
                    </a:p>
                  </a:txBody>
                  <a:tcPr marL="61191" marR="61191" marT="0" marB="0"/>
                </a:tc>
                <a:extLst>
                  <a:ext uri="{0D108BD9-81ED-4DB2-BD59-A6C34878D82A}">
                    <a16:rowId xmlns:a16="http://schemas.microsoft.com/office/drawing/2014/main" val="2975476235"/>
                  </a:ext>
                </a:extLst>
              </a:tr>
              <a:tr h="2616629">
                <a:tc>
                  <a:txBody>
                    <a:bodyPr/>
                    <a:lstStyle/>
                    <a:p>
                      <a:pPr marL="342900" lvl="0" indent="-342900">
                        <a:buFont typeface="+mj-lt"/>
                        <a:buAutoNum type="arabicPeriod"/>
                      </a:pPr>
                      <a:r>
                        <a:rPr lang="es-ES" sz="900" u="none" strike="noStrike">
                          <a:effectLst/>
                        </a:rPr>
                        <a:t>Nombre del equipo</a:t>
                      </a:r>
                      <a:endParaRPr lang="es-MX" sz="900" u="none" strike="noStrike">
                        <a:effectLst/>
                      </a:endParaRPr>
                    </a:p>
                    <a:p>
                      <a:pPr marL="342900" lvl="0" indent="-342900">
                        <a:buFont typeface="+mj-lt"/>
                        <a:buAutoNum type="arabicPeriod"/>
                      </a:pPr>
                      <a:r>
                        <a:rPr lang="es-ES" sz="900" u="none" strike="noStrike">
                          <a:effectLst/>
                        </a:rPr>
                        <a:t>Partidos Jugados </a:t>
                      </a:r>
                      <a:endParaRPr lang="es-MX" sz="900" u="none" strike="noStrike">
                        <a:effectLst/>
                      </a:endParaRPr>
                    </a:p>
                    <a:p>
                      <a:pPr marL="342900" lvl="0" indent="-342900">
                        <a:buFont typeface="+mj-lt"/>
                        <a:buAutoNum type="arabicPeriod"/>
                      </a:pPr>
                      <a:r>
                        <a:rPr lang="es-ES" sz="900" u="none" strike="noStrike">
                          <a:effectLst/>
                        </a:rPr>
                        <a:t>Cantidad de partidos ganados</a:t>
                      </a:r>
                      <a:endParaRPr lang="es-MX" sz="900" u="none" strike="noStrike">
                        <a:effectLst/>
                      </a:endParaRPr>
                    </a:p>
                    <a:p>
                      <a:pPr marL="342900" lvl="0" indent="-342900">
                        <a:buFont typeface="+mj-lt"/>
                        <a:buAutoNum type="arabicPeriod"/>
                      </a:pPr>
                      <a:r>
                        <a:rPr lang="es-ES" sz="900" u="none" strike="noStrike">
                          <a:effectLst/>
                        </a:rPr>
                        <a:t>Número de partidos que terminaron en empate.</a:t>
                      </a:r>
                      <a:endParaRPr lang="es-MX" sz="900" u="none" strike="noStrike">
                        <a:effectLst/>
                      </a:endParaRPr>
                    </a:p>
                    <a:p>
                      <a:pPr marL="342900" lvl="0" indent="-342900">
                        <a:buFont typeface="+mj-lt"/>
                        <a:buAutoNum type="arabicPeriod"/>
                      </a:pPr>
                      <a:r>
                        <a:rPr lang="es-ES" sz="900" u="none" strike="noStrike">
                          <a:effectLst/>
                        </a:rPr>
                        <a:t>Cantidad de partidos perdidos.</a:t>
                      </a:r>
                      <a:endParaRPr lang="es-MX" sz="900" u="none" strike="noStrike">
                        <a:effectLst/>
                      </a:endParaRPr>
                    </a:p>
                    <a:p>
                      <a:pPr marL="342900" lvl="0" indent="-342900">
                        <a:buFont typeface="+mj-lt"/>
                        <a:buAutoNum type="arabicPeriod"/>
                      </a:pPr>
                      <a:r>
                        <a:rPr lang="es-ES" sz="900" u="none" strike="noStrike">
                          <a:effectLst/>
                        </a:rPr>
                        <a:t>Total de goles marcados por el equipo en todos los partidos.</a:t>
                      </a:r>
                      <a:endParaRPr lang="es-MX" sz="900" u="none" strike="noStrike">
                        <a:effectLst/>
                      </a:endParaRPr>
                    </a:p>
                    <a:p>
                      <a:pPr marL="342900" lvl="0" indent="-342900">
                        <a:buFont typeface="+mj-lt"/>
                        <a:buAutoNum type="arabicPeriod"/>
                      </a:pPr>
                      <a:r>
                        <a:rPr lang="es-ES" sz="900" u="none" strike="noStrike">
                          <a:effectLst/>
                        </a:rPr>
                        <a:t>Total de goles recibidos por el equipo en todos los partidos.</a:t>
                      </a:r>
                      <a:endParaRPr lang="es-MX" sz="900" u="none" strike="noStrike">
                        <a:effectLst/>
                      </a:endParaRPr>
                    </a:p>
                    <a:p>
                      <a:pPr marL="342900" lvl="0" indent="-342900">
                        <a:buFont typeface="+mj-lt"/>
                        <a:buAutoNum type="arabicPeriod"/>
                      </a:pPr>
                      <a:r>
                        <a:rPr lang="es-ES" sz="900" u="none" strike="noStrike">
                          <a:effectLst/>
                        </a:rPr>
                        <a:t>Resta entre goles a favor y goles en contra (GF - GC).</a:t>
                      </a:r>
                      <a:endParaRPr lang="es-MX" sz="900" u="none" strike="noStrike">
                        <a:effectLst/>
                      </a:endParaRPr>
                    </a:p>
                    <a:p>
                      <a:pPr marL="342900" lvl="0" indent="-342900">
                        <a:buFont typeface="+mj-lt"/>
                        <a:buAutoNum type="arabicPeriod"/>
                      </a:pPr>
                      <a:r>
                        <a:rPr lang="es-ES" sz="900" u="none" strike="noStrike">
                          <a:effectLst/>
                        </a:rPr>
                        <a:t>Puntuación asignada según el resultado de los partidos (por ejemplo, 3 puntos por victoria, 1 por empate, 0 por derrota).</a:t>
                      </a:r>
                      <a:endParaRPr lang="es-MX" sz="900" u="none" strike="noStrike">
                        <a:effectLst/>
                        <a:latin typeface="Arial" panose="020B0604020202020204" pitchFamily="34" charset="0"/>
                        <a:ea typeface="Times New Roman" panose="02020603050405020304" pitchFamily="18" charset="0"/>
                        <a:cs typeface="Times New Roman" panose="02020603050405020304" pitchFamily="18" charset="0"/>
                      </a:endParaRPr>
                    </a:p>
                  </a:txBody>
                  <a:tcPr marL="61191" marR="61191" marT="0" marB="0"/>
                </a:tc>
                <a:tc>
                  <a:txBody>
                    <a:bodyPr/>
                    <a:lstStyle/>
                    <a:p>
                      <a:r>
                        <a:rPr lang="es-ES" sz="900" dirty="0">
                          <a:effectLst/>
                        </a:rPr>
                        <a:t>Generar tabla de posiciones.</a:t>
                      </a:r>
                      <a:endParaRPr lang="es-MX" sz="9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1191" marR="61191" marT="0" marB="0"/>
                </a:tc>
                <a:extLst>
                  <a:ext uri="{0D108BD9-81ED-4DB2-BD59-A6C34878D82A}">
                    <a16:rowId xmlns:a16="http://schemas.microsoft.com/office/drawing/2014/main" val="281691342"/>
                  </a:ext>
                </a:extLst>
              </a:tr>
              <a:tr h="163539">
                <a:tc gridSpan="2">
                  <a:txBody>
                    <a:bodyPr/>
                    <a:lstStyle/>
                    <a:p>
                      <a:pPr algn="ctr"/>
                      <a:r>
                        <a:rPr lang="es-ES" sz="900">
                          <a:effectLst/>
                        </a:rPr>
                        <a:t>Descripción</a:t>
                      </a:r>
                      <a:endParaRPr lang="es-MX" sz="900">
                        <a:effectLst/>
                        <a:latin typeface="Arial" panose="020B0604020202020204" pitchFamily="34" charset="0"/>
                        <a:ea typeface="Times New Roman" panose="02020603050405020304" pitchFamily="18" charset="0"/>
                        <a:cs typeface="Times New Roman" panose="02020603050405020304" pitchFamily="18" charset="0"/>
                      </a:endParaRPr>
                    </a:p>
                  </a:txBody>
                  <a:tcPr marL="61191" marR="61191" marT="0" marB="0"/>
                </a:tc>
                <a:tc hMerge="1">
                  <a:txBody>
                    <a:bodyPr/>
                    <a:lstStyle/>
                    <a:p>
                      <a:endParaRPr lang="es-MX"/>
                    </a:p>
                  </a:txBody>
                  <a:tcPr/>
                </a:tc>
                <a:extLst>
                  <a:ext uri="{0D108BD9-81ED-4DB2-BD59-A6C34878D82A}">
                    <a16:rowId xmlns:a16="http://schemas.microsoft.com/office/drawing/2014/main" val="1614454641"/>
                  </a:ext>
                </a:extLst>
              </a:tr>
              <a:tr h="1471854">
                <a:tc>
                  <a:txBody>
                    <a:bodyPr/>
                    <a:lstStyle/>
                    <a:p>
                      <a:r>
                        <a:rPr lang="es-ES" sz="900">
                          <a:effectLst/>
                        </a:rPr>
                        <a:t>Precondición</a:t>
                      </a:r>
                      <a:endParaRPr lang="es-MX" sz="900">
                        <a:effectLst/>
                        <a:latin typeface="Arial" panose="020B0604020202020204" pitchFamily="34" charset="0"/>
                        <a:ea typeface="Times New Roman" panose="02020603050405020304" pitchFamily="18" charset="0"/>
                        <a:cs typeface="Times New Roman" panose="02020603050405020304" pitchFamily="18" charset="0"/>
                      </a:endParaRPr>
                    </a:p>
                  </a:txBody>
                  <a:tcPr marL="61191" marR="61191" marT="0" marB="0"/>
                </a:tc>
                <a:tc>
                  <a:txBody>
                    <a:bodyPr/>
                    <a:lstStyle/>
                    <a:p>
                      <a:r>
                        <a:rPr lang="es-ES" sz="900" dirty="0">
                          <a:effectLst/>
                        </a:rPr>
                        <a:t>Serie de eventos deportivos o competiciones en los que los equipos han jugado entre sí, y se han registrado los resultados de esos encuentros. Estos resultados son utilizados para calcular y determinar la posición de cada equipo en la tabla en función de criterios como victorias, empates, derrotas, goles a favor, goles en contra y puntos acumulados.</a:t>
                      </a:r>
                      <a:endParaRPr lang="es-MX" sz="9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1191" marR="61191" marT="0" marB="0"/>
                </a:tc>
                <a:extLst>
                  <a:ext uri="{0D108BD9-81ED-4DB2-BD59-A6C34878D82A}">
                    <a16:rowId xmlns:a16="http://schemas.microsoft.com/office/drawing/2014/main" val="255930995"/>
                  </a:ext>
                </a:extLst>
              </a:tr>
            </a:tbl>
          </a:graphicData>
        </a:graphic>
      </p:graphicFrame>
      <p:graphicFrame>
        <p:nvGraphicFramePr>
          <p:cNvPr id="8" name="Tabla 7">
            <a:extLst>
              <a:ext uri="{FF2B5EF4-FFF2-40B4-BE49-F238E27FC236}">
                <a16:creationId xmlns:a16="http://schemas.microsoft.com/office/drawing/2014/main" id="{EF8A571F-AD83-4272-A86D-1139D27CDA8E}"/>
              </a:ext>
            </a:extLst>
          </p:cNvPr>
          <p:cNvGraphicFramePr>
            <a:graphicFrameLocks noGrp="1"/>
          </p:cNvGraphicFramePr>
          <p:nvPr>
            <p:extLst>
              <p:ext uri="{D42A27DB-BD31-4B8C-83A1-F6EECF244321}">
                <p14:modId xmlns:p14="http://schemas.microsoft.com/office/powerpoint/2010/main" val="2029901632"/>
              </p:ext>
            </p:extLst>
          </p:nvPr>
        </p:nvGraphicFramePr>
        <p:xfrm>
          <a:off x="5965794" y="1487138"/>
          <a:ext cx="6054571" cy="5285406"/>
        </p:xfrm>
        <a:graphic>
          <a:graphicData uri="http://schemas.openxmlformats.org/drawingml/2006/table">
            <a:tbl>
              <a:tblPr bandRow="1">
                <a:tableStyleId>{5C22544A-7EE6-4342-B048-85BDC9FD1C3A}</a:tableStyleId>
              </a:tblPr>
              <a:tblGrid>
                <a:gridCol w="3035150">
                  <a:extLst>
                    <a:ext uri="{9D8B030D-6E8A-4147-A177-3AD203B41FA5}">
                      <a16:colId xmlns:a16="http://schemas.microsoft.com/office/drawing/2014/main" val="3698373260"/>
                    </a:ext>
                  </a:extLst>
                </a:gridCol>
                <a:gridCol w="3019421">
                  <a:extLst>
                    <a:ext uri="{9D8B030D-6E8A-4147-A177-3AD203B41FA5}">
                      <a16:colId xmlns:a16="http://schemas.microsoft.com/office/drawing/2014/main" val="1819566361"/>
                    </a:ext>
                  </a:extLst>
                </a:gridCol>
              </a:tblGrid>
              <a:tr h="771066">
                <a:tc>
                  <a:txBody>
                    <a:bodyPr/>
                    <a:lstStyle/>
                    <a:p>
                      <a:r>
                        <a:rPr lang="es-ES" sz="1050" dirty="0">
                          <a:effectLst/>
                        </a:rPr>
                        <a:t>Descripción</a:t>
                      </a:r>
                      <a:endParaRPr lang="es-MX" sz="105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33760" marR="33760" marT="0" marB="0"/>
                </a:tc>
                <a:tc>
                  <a:txBody>
                    <a:bodyPr/>
                    <a:lstStyle/>
                    <a:p>
                      <a:r>
                        <a:rPr lang="es-ES" sz="800">
                          <a:effectLst/>
                        </a:rPr>
                        <a:t>Representación visual que clasifica equipos o participantes en una competición deportiva según su rendimiento acumulado en eventos o partidos, utilizando criterios como victorias, empates, derrotas, goles a favor y en contra, así como los puntos obtenidos. Sirve para seguir el progreso de la competición y determinar líderes y clasificados para etapas posteriores.</a:t>
                      </a:r>
                      <a:endParaRPr lang="es-MX" sz="800">
                        <a:effectLst/>
                        <a:latin typeface="Arial" panose="020B0604020202020204" pitchFamily="34" charset="0"/>
                        <a:ea typeface="Times New Roman" panose="02020603050405020304" pitchFamily="18" charset="0"/>
                        <a:cs typeface="Times New Roman" panose="02020603050405020304" pitchFamily="18" charset="0"/>
                      </a:endParaRPr>
                    </a:p>
                  </a:txBody>
                  <a:tcPr marL="33760" marR="33760" marT="0" marB="0"/>
                </a:tc>
                <a:extLst>
                  <a:ext uri="{0D108BD9-81ED-4DB2-BD59-A6C34878D82A}">
                    <a16:rowId xmlns:a16="http://schemas.microsoft.com/office/drawing/2014/main" val="519825578"/>
                  </a:ext>
                </a:extLst>
              </a:tr>
              <a:tr h="856740">
                <a:tc>
                  <a:txBody>
                    <a:bodyPr/>
                    <a:lstStyle/>
                    <a:p>
                      <a:r>
                        <a:rPr lang="es-ES" sz="1050" dirty="0">
                          <a:effectLst/>
                        </a:rPr>
                        <a:t>Post-Condición</a:t>
                      </a:r>
                      <a:endParaRPr lang="es-MX" sz="105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33760" marR="33760" marT="0" marB="0"/>
                </a:tc>
                <a:tc>
                  <a:txBody>
                    <a:bodyPr/>
                    <a:lstStyle/>
                    <a:p>
                      <a:r>
                        <a:rPr lang="es-ES" sz="800">
                          <a:effectLst/>
                        </a:rPr>
                        <a:t>Reflejar de manera precisa y actualizada el rendimiento de cada equipo o participante, indicando sus posiciones finales según los criterios establecidos (victorias, empates, derrotas, goles, puntos, etc.). Esta información es utilizada para reconocer a los ganadores, determinar clasificados para futuras etapas y proporcionar un resumen claro del desempeño de los participantes en la competición.</a:t>
                      </a:r>
                      <a:endParaRPr lang="es-MX" sz="800">
                        <a:effectLst/>
                        <a:latin typeface="Arial" panose="020B0604020202020204" pitchFamily="34" charset="0"/>
                        <a:ea typeface="Times New Roman" panose="02020603050405020304" pitchFamily="18" charset="0"/>
                        <a:cs typeface="Times New Roman" panose="02020603050405020304" pitchFamily="18" charset="0"/>
                      </a:endParaRPr>
                    </a:p>
                  </a:txBody>
                  <a:tcPr marL="33760" marR="33760" marT="0" marB="0"/>
                </a:tc>
                <a:extLst>
                  <a:ext uri="{0D108BD9-81ED-4DB2-BD59-A6C34878D82A}">
                    <a16:rowId xmlns:a16="http://schemas.microsoft.com/office/drawing/2014/main" val="1232495631"/>
                  </a:ext>
                </a:extLst>
              </a:tr>
              <a:tr h="3341285">
                <a:tc>
                  <a:txBody>
                    <a:bodyPr/>
                    <a:lstStyle/>
                    <a:p>
                      <a:r>
                        <a:rPr lang="es-ES" sz="1050" dirty="0">
                          <a:effectLst/>
                        </a:rPr>
                        <a:t>Manejo de Situaciones Anormales</a:t>
                      </a:r>
                      <a:endParaRPr lang="es-MX" sz="105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33760" marR="33760" marT="0" marB="0"/>
                </a:tc>
                <a:tc>
                  <a:txBody>
                    <a:bodyPr/>
                    <a:lstStyle/>
                    <a:p>
                      <a:r>
                        <a:rPr lang="es-ES" sz="800" dirty="0">
                          <a:effectLst/>
                        </a:rPr>
                        <a:t>Partidos suspendidos o cancelados: </a:t>
                      </a:r>
                      <a:endParaRPr lang="es-MX" sz="800" dirty="0">
                        <a:effectLst/>
                      </a:endParaRPr>
                    </a:p>
                    <a:p>
                      <a:pPr marL="342900" lvl="0" indent="-342900">
                        <a:buFont typeface="Arial" panose="020B0604020202020204" pitchFamily="34" charset="0"/>
                        <a:buChar char="●"/>
                      </a:pPr>
                      <a:r>
                        <a:rPr lang="es-ES" sz="800" u="none" strike="noStrike" dirty="0">
                          <a:effectLst/>
                        </a:rPr>
                        <a:t>Establecer políticas claras sobre cómo manejar partidos que no se han completado debido a condiciones adversas o circunstancias imprevistas.</a:t>
                      </a:r>
                      <a:endParaRPr lang="es-MX" sz="800" u="none" strike="noStrike" dirty="0">
                        <a:effectLst/>
                      </a:endParaRPr>
                    </a:p>
                    <a:p>
                      <a:r>
                        <a:rPr lang="es-ES" sz="800" dirty="0">
                          <a:effectLst/>
                        </a:rPr>
                        <a:t> </a:t>
                      </a:r>
                      <a:endParaRPr lang="es-MX" sz="800" dirty="0">
                        <a:effectLst/>
                      </a:endParaRPr>
                    </a:p>
                    <a:p>
                      <a:r>
                        <a:rPr lang="es-ES" sz="800" dirty="0">
                          <a:effectLst/>
                        </a:rPr>
                        <a:t>Incidentes disciplinarios:</a:t>
                      </a:r>
                      <a:endParaRPr lang="es-MX" sz="800" dirty="0">
                        <a:effectLst/>
                      </a:endParaRPr>
                    </a:p>
                    <a:p>
                      <a:pPr marL="342900" lvl="0" indent="-342900">
                        <a:buFont typeface="Arial" panose="020B0604020202020204" pitchFamily="34" charset="0"/>
                        <a:buChar char="●"/>
                      </a:pPr>
                      <a:r>
                        <a:rPr lang="es-ES" sz="800" u="none" strike="noStrike" dirty="0">
                          <a:effectLst/>
                        </a:rPr>
                        <a:t>Definir reglas y sanciones para situaciones de comportamiento antideportivo o violaciones de reglas, garantizando una aplicación justa y consistente.</a:t>
                      </a:r>
                      <a:endParaRPr lang="es-MX" sz="800" u="none" strike="noStrike" dirty="0">
                        <a:effectLst/>
                      </a:endParaRPr>
                    </a:p>
                    <a:p>
                      <a:r>
                        <a:rPr lang="es-ES" sz="800" dirty="0">
                          <a:effectLst/>
                        </a:rPr>
                        <a:t> </a:t>
                      </a:r>
                      <a:endParaRPr lang="es-MX" sz="800" dirty="0">
                        <a:effectLst/>
                      </a:endParaRPr>
                    </a:p>
                    <a:p>
                      <a:r>
                        <a:rPr lang="es-ES" sz="800" dirty="0">
                          <a:effectLst/>
                        </a:rPr>
                        <a:t>Empates en puntos:</a:t>
                      </a:r>
                      <a:endParaRPr lang="es-MX" sz="800" dirty="0">
                        <a:effectLst/>
                      </a:endParaRPr>
                    </a:p>
                    <a:p>
                      <a:pPr marL="342900" lvl="0" indent="-342900">
                        <a:buFont typeface="Arial" panose="020B0604020202020204" pitchFamily="34" charset="0"/>
                        <a:buChar char="●"/>
                      </a:pPr>
                      <a:r>
                        <a:rPr lang="es-ES" sz="800" u="none" strike="noStrike" dirty="0">
                          <a:effectLst/>
                        </a:rPr>
                        <a:t>Establecer criterios de desempate específicos, como diferencia de goles, goles a favor o resultados directos, para resolver empates en la tabla de posiciones.</a:t>
                      </a:r>
                      <a:endParaRPr lang="es-MX" sz="800" u="none" strike="noStrike" dirty="0">
                        <a:effectLst/>
                      </a:endParaRPr>
                    </a:p>
                    <a:p>
                      <a:r>
                        <a:rPr lang="es-ES" sz="800" dirty="0">
                          <a:effectLst/>
                        </a:rPr>
                        <a:t> </a:t>
                      </a:r>
                      <a:endParaRPr lang="es-MX" sz="800" dirty="0">
                        <a:effectLst/>
                      </a:endParaRPr>
                    </a:p>
                    <a:p>
                      <a:r>
                        <a:rPr lang="es-ES" sz="800" dirty="0">
                          <a:effectLst/>
                        </a:rPr>
                        <a:t>Inclusión de equipos adicionales:</a:t>
                      </a:r>
                      <a:endParaRPr lang="es-MX" sz="800" dirty="0">
                        <a:effectLst/>
                      </a:endParaRPr>
                    </a:p>
                    <a:p>
                      <a:pPr marL="342900" lvl="0" indent="-342900">
                        <a:buFont typeface="Arial" panose="020B0604020202020204" pitchFamily="34" charset="0"/>
                        <a:buChar char="●"/>
                      </a:pPr>
                      <a:r>
                        <a:rPr lang="es-ES" sz="800" u="none" strike="noStrike" dirty="0">
                          <a:effectLst/>
                        </a:rPr>
                        <a:t>Determinar procedimientos en caso de inclusiones tardías de equipos o cambios en la participación para mantener la equidad en la competición.</a:t>
                      </a:r>
                      <a:endParaRPr lang="es-MX" sz="800" u="none" strike="noStrike" dirty="0">
                        <a:effectLst/>
                      </a:endParaRPr>
                    </a:p>
                    <a:p>
                      <a:r>
                        <a:rPr lang="es-ES" sz="800" dirty="0">
                          <a:effectLst/>
                        </a:rPr>
                        <a:t> </a:t>
                      </a:r>
                      <a:endParaRPr lang="es-MX" sz="800" dirty="0">
                        <a:effectLst/>
                      </a:endParaRPr>
                    </a:p>
                    <a:p>
                      <a:r>
                        <a:rPr lang="es-ES" sz="800" dirty="0">
                          <a:effectLst/>
                        </a:rPr>
                        <a:t>Aplazamientos:</a:t>
                      </a:r>
                      <a:endParaRPr lang="es-MX" sz="800" dirty="0">
                        <a:effectLst/>
                      </a:endParaRPr>
                    </a:p>
                    <a:p>
                      <a:pPr marL="342900" lvl="0" indent="-342900">
                        <a:buFont typeface="Arial" panose="020B0604020202020204" pitchFamily="34" charset="0"/>
                        <a:buChar char="●"/>
                      </a:pPr>
                      <a:r>
                        <a:rPr lang="es-ES" sz="800" u="none" strike="noStrike" dirty="0">
                          <a:effectLst/>
                        </a:rPr>
                        <a:t>Establecer políticas para gestionar partidos aplazados, definiendo fechas alternativas o medidas para reprogramar encuentros interrumpidos.</a:t>
                      </a:r>
                      <a:endParaRPr lang="es-MX" sz="800" u="none" strike="noStrike" dirty="0">
                        <a:effectLst/>
                      </a:endParaRPr>
                    </a:p>
                    <a:p>
                      <a:r>
                        <a:rPr lang="es-ES" sz="800" dirty="0">
                          <a:effectLst/>
                        </a:rPr>
                        <a:t> </a:t>
                      </a:r>
                      <a:endParaRPr lang="es-MX" sz="800" dirty="0">
                        <a:effectLst/>
                      </a:endParaRPr>
                    </a:p>
                    <a:p>
                      <a:r>
                        <a:rPr lang="es-ES" sz="800" dirty="0">
                          <a:effectLst/>
                        </a:rPr>
                        <a:t>Revisión y apelaciones:</a:t>
                      </a:r>
                      <a:endParaRPr lang="es-MX" sz="800" dirty="0">
                        <a:effectLst/>
                      </a:endParaRPr>
                    </a:p>
                    <a:p>
                      <a:pPr marL="342900" lvl="0" indent="-342900">
                        <a:buFont typeface="Arial" panose="020B0604020202020204" pitchFamily="34" charset="0"/>
                        <a:buChar char="●"/>
                      </a:pPr>
                      <a:r>
                        <a:rPr lang="es-ES" sz="800" u="none" strike="noStrike" dirty="0">
                          <a:effectLst/>
                        </a:rPr>
                        <a:t>Establecer un proceso claro para la revisión de decisiones y la presentación de apelaciones, asegurando transparencia y justicia en la resolución de disputas.</a:t>
                      </a:r>
                      <a:endParaRPr lang="es-MX" sz="800" u="none" strike="noStrike" dirty="0">
                        <a:effectLst/>
                      </a:endParaRPr>
                    </a:p>
                    <a:p>
                      <a:r>
                        <a:rPr lang="es-ES" sz="800" dirty="0">
                          <a:effectLst/>
                        </a:rPr>
                        <a:t> </a:t>
                      </a:r>
                      <a:endParaRPr lang="es-MX" sz="8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33760" marR="33760" marT="0" marB="0"/>
                </a:tc>
                <a:extLst>
                  <a:ext uri="{0D108BD9-81ED-4DB2-BD59-A6C34878D82A}">
                    <a16:rowId xmlns:a16="http://schemas.microsoft.com/office/drawing/2014/main" val="470329755"/>
                  </a:ext>
                </a:extLst>
              </a:tr>
            </a:tbl>
          </a:graphicData>
        </a:graphic>
      </p:graphicFrame>
    </p:spTree>
    <p:extLst>
      <p:ext uri="{BB962C8B-B14F-4D97-AF65-F5344CB8AC3E}">
        <p14:creationId xmlns:p14="http://schemas.microsoft.com/office/powerpoint/2010/main" val="12651547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12"/>
          <p:cNvSpPr txBox="1">
            <a:spLocks noGrp="1"/>
          </p:cNvSpPr>
          <p:nvPr>
            <p:ph type="title"/>
          </p:nvPr>
        </p:nvSpPr>
        <p:spPr>
          <a:xfrm>
            <a:off x="456217" y="330750"/>
            <a:ext cx="10260000" cy="836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000"/>
              <a:buFont typeface="Work Sans Medium"/>
              <a:buNone/>
            </a:pPr>
            <a:r>
              <a:rPr lang="es-MX" sz="4000" dirty="0">
                <a:solidFill>
                  <a:schemeClr val="lt1"/>
                </a:solidFill>
                <a:latin typeface="Work Sans Medium"/>
                <a:ea typeface="Work Sans Medium"/>
                <a:cs typeface="Work Sans Medium"/>
                <a:sym typeface="Work Sans Medium"/>
              </a:rPr>
              <a:t>Requerimientos Funcionales  </a:t>
            </a:r>
            <a:endParaRPr dirty="0"/>
          </a:p>
        </p:txBody>
      </p:sp>
      <p:graphicFrame>
        <p:nvGraphicFramePr>
          <p:cNvPr id="2" name="Tabla 1">
            <a:extLst>
              <a:ext uri="{FF2B5EF4-FFF2-40B4-BE49-F238E27FC236}">
                <a16:creationId xmlns:a16="http://schemas.microsoft.com/office/drawing/2014/main" id="{9C3AC6AE-96C1-41E9-9249-DA430AD2251D}"/>
              </a:ext>
            </a:extLst>
          </p:cNvPr>
          <p:cNvGraphicFramePr>
            <a:graphicFrameLocks noGrp="1"/>
          </p:cNvGraphicFramePr>
          <p:nvPr>
            <p:extLst>
              <p:ext uri="{D42A27DB-BD31-4B8C-83A1-F6EECF244321}">
                <p14:modId xmlns:p14="http://schemas.microsoft.com/office/powerpoint/2010/main" val="3013084945"/>
              </p:ext>
            </p:extLst>
          </p:nvPr>
        </p:nvGraphicFramePr>
        <p:xfrm>
          <a:off x="456217" y="1501212"/>
          <a:ext cx="8297166" cy="5029200"/>
        </p:xfrm>
        <a:graphic>
          <a:graphicData uri="http://schemas.openxmlformats.org/drawingml/2006/table">
            <a:tbl>
              <a:tblPr bandRow="1">
                <a:tableStyleId>{5C22544A-7EE6-4342-B048-85BDC9FD1C3A}</a:tableStyleId>
              </a:tblPr>
              <a:tblGrid>
                <a:gridCol w="4159360">
                  <a:extLst>
                    <a:ext uri="{9D8B030D-6E8A-4147-A177-3AD203B41FA5}">
                      <a16:colId xmlns:a16="http://schemas.microsoft.com/office/drawing/2014/main" val="2427315927"/>
                    </a:ext>
                  </a:extLst>
                </a:gridCol>
                <a:gridCol w="4137806">
                  <a:extLst>
                    <a:ext uri="{9D8B030D-6E8A-4147-A177-3AD203B41FA5}">
                      <a16:colId xmlns:a16="http://schemas.microsoft.com/office/drawing/2014/main" val="3428791786"/>
                    </a:ext>
                  </a:extLst>
                </a:gridCol>
              </a:tblGrid>
              <a:tr h="4266017">
                <a:tc>
                  <a:txBody>
                    <a:bodyPr/>
                    <a:lstStyle/>
                    <a:p>
                      <a:r>
                        <a:rPr lang="es-ES" sz="900">
                          <a:effectLst/>
                        </a:rPr>
                        <a:t>Criterios de Aceptación</a:t>
                      </a:r>
                      <a:endParaRPr lang="es-MX" sz="900">
                        <a:effectLst/>
                        <a:latin typeface="Arial" panose="020B0604020202020204" pitchFamily="34" charset="0"/>
                        <a:ea typeface="Times New Roman" panose="02020603050405020304" pitchFamily="18" charset="0"/>
                        <a:cs typeface="Times New Roman" panose="02020603050405020304" pitchFamily="18" charset="0"/>
                      </a:endParaRPr>
                    </a:p>
                  </a:txBody>
                  <a:tcPr marL="38394" marR="38394" marT="0" marB="0"/>
                </a:tc>
                <a:tc>
                  <a:txBody>
                    <a:bodyPr/>
                    <a:lstStyle/>
                    <a:p>
                      <a:r>
                        <a:rPr lang="es-ES" sz="900" dirty="0">
                          <a:effectLst/>
                        </a:rPr>
                        <a:t>Precisión de los datos:</a:t>
                      </a:r>
                      <a:endParaRPr lang="es-MX" sz="900" dirty="0">
                        <a:effectLst/>
                      </a:endParaRPr>
                    </a:p>
                    <a:p>
                      <a:pPr marL="342900" lvl="0" indent="-342900">
                        <a:buFont typeface="Arial" panose="020B0604020202020204" pitchFamily="34" charset="0"/>
                        <a:buChar char="●"/>
                      </a:pPr>
                      <a:r>
                        <a:rPr lang="es-ES" sz="900" u="none" strike="noStrike" dirty="0">
                          <a:effectLst/>
                        </a:rPr>
                        <a:t>La tabla debe reflejar con precisión los resultados de todos los partidos, incluyendo victorias, empates, derrotas, goles a favor, goles en contra y puntos acumulados.</a:t>
                      </a:r>
                      <a:endParaRPr lang="es-MX" sz="900" u="none" strike="noStrike" dirty="0">
                        <a:effectLst/>
                      </a:endParaRPr>
                    </a:p>
                    <a:p>
                      <a:r>
                        <a:rPr lang="es-ES" sz="900" dirty="0">
                          <a:effectLst/>
                        </a:rPr>
                        <a:t> </a:t>
                      </a:r>
                      <a:endParaRPr lang="es-MX" sz="900" dirty="0">
                        <a:effectLst/>
                      </a:endParaRPr>
                    </a:p>
                    <a:p>
                      <a:r>
                        <a:rPr lang="es-ES" sz="900" dirty="0">
                          <a:effectLst/>
                        </a:rPr>
                        <a:t>Actualización oportuna:</a:t>
                      </a:r>
                      <a:endParaRPr lang="es-MX" sz="900" dirty="0">
                        <a:effectLst/>
                      </a:endParaRPr>
                    </a:p>
                    <a:p>
                      <a:pPr marL="342900" lvl="0" indent="-342900">
                        <a:buFont typeface="Arial" panose="020B0604020202020204" pitchFamily="34" charset="0"/>
                        <a:buChar char="●"/>
                      </a:pPr>
                      <a:r>
                        <a:rPr lang="es-ES" sz="900" u="none" strike="noStrike" dirty="0">
                          <a:effectLst/>
                        </a:rPr>
                        <a:t>La tabla debe actualizarse en tiempo real o con una frecuencia acordada para reflejar los cambios en la clasificación después de cada partido.</a:t>
                      </a:r>
                      <a:endParaRPr lang="es-MX" sz="900" u="none" strike="noStrike" dirty="0">
                        <a:effectLst/>
                      </a:endParaRPr>
                    </a:p>
                    <a:p>
                      <a:r>
                        <a:rPr lang="es-ES" sz="900" dirty="0">
                          <a:effectLst/>
                        </a:rPr>
                        <a:t> </a:t>
                      </a:r>
                      <a:endParaRPr lang="es-MX" sz="900" dirty="0">
                        <a:effectLst/>
                      </a:endParaRPr>
                    </a:p>
                    <a:p>
                      <a:r>
                        <a:rPr lang="es-ES" sz="900" dirty="0">
                          <a:effectLst/>
                        </a:rPr>
                        <a:t>Desempate adecuado:</a:t>
                      </a:r>
                      <a:endParaRPr lang="es-MX" sz="900" dirty="0">
                        <a:effectLst/>
                      </a:endParaRPr>
                    </a:p>
                    <a:p>
                      <a:pPr marL="342900" lvl="0" indent="-342900">
                        <a:buFont typeface="Arial" panose="020B0604020202020204" pitchFamily="34" charset="0"/>
                        <a:buChar char="●"/>
                      </a:pPr>
                      <a:r>
                        <a:rPr lang="es-ES" sz="900" u="none" strike="noStrike" dirty="0">
                          <a:effectLst/>
                        </a:rPr>
                        <a:t>Si hay equipos con la misma puntuación, los criterios de desempate (como diferencia de goles, goles a favor, etc.) deben aplicarse correctamente.</a:t>
                      </a:r>
                      <a:endParaRPr lang="es-MX" sz="900" u="none" strike="noStrike" dirty="0">
                        <a:effectLst/>
                      </a:endParaRPr>
                    </a:p>
                    <a:p>
                      <a:r>
                        <a:rPr lang="es-ES" sz="900" dirty="0">
                          <a:effectLst/>
                        </a:rPr>
                        <a:t> </a:t>
                      </a:r>
                      <a:endParaRPr lang="es-MX" sz="900" dirty="0">
                        <a:effectLst/>
                      </a:endParaRPr>
                    </a:p>
                    <a:p>
                      <a:r>
                        <a:rPr lang="es-ES" sz="900" dirty="0">
                          <a:effectLst/>
                        </a:rPr>
                        <a:t>Visualización clara:</a:t>
                      </a:r>
                      <a:endParaRPr lang="es-MX" sz="900" dirty="0">
                        <a:effectLst/>
                      </a:endParaRPr>
                    </a:p>
                    <a:p>
                      <a:pPr marL="342900" lvl="0" indent="-342900">
                        <a:buFont typeface="Arial" panose="020B0604020202020204" pitchFamily="34" charset="0"/>
                        <a:buChar char="●"/>
                      </a:pPr>
                      <a:r>
                        <a:rPr lang="es-ES" sz="900" u="none" strike="noStrike" dirty="0">
                          <a:effectLst/>
                        </a:rPr>
                        <a:t>La presentación de la tabla debe ser clara y comprensible, permitiendo a los usuarios entender fácilmente la posición de cada equipo.</a:t>
                      </a:r>
                      <a:endParaRPr lang="es-MX" sz="900" u="none" strike="noStrike" dirty="0">
                        <a:effectLst/>
                      </a:endParaRPr>
                    </a:p>
                    <a:p>
                      <a:r>
                        <a:rPr lang="es-ES" sz="900" dirty="0">
                          <a:effectLst/>
                        </a:rPr>
                        <a:t> </a:t>
                      </a:r>
                      <a:endParaRPr lang="es-MX" sz="900" dirty="0">
                        <a:effectLst/>
                      </a:endParaRPr>
                    </a:p>
                    <a:p>
                      <a:r>
                        <a:rPr lang="es-ES" sz="900" dirty="0">
                          <a:effectLst/>
                        </a:rPr>
                        <a:t>Compatibilidad con reglas de la competición:</a:t>
                      </a:r>
                      <a:endParaRPr lang="es-MX" sz="900" dirty="0">
                        <a:effectLst/>
                      </a:endParaRPr>
                    </a:p>
                    <a:p>
                      <a:pPr marL="342900" lvl="0" indent="-342900">
                        <a:buFont typeface="Arial" panose="020B0604020202020204" pitchFamily="34" charset="0"/>
                        <a:buChar char="●"/>
                      </a:pPr>
                      <a:r>
                        <a:rPr lang="es-ES" sz="900" u="none" strike="noStrike" dirty="0">
                          <a:effectLst/>
                        </a:rPr>
                        <a:t>La tabla debe seguir las reglas y políticas establecidas para la competición, como asignación correcta de puntos y aplicación de sanciones.</a:t>
                      </a:r>
                      <a:endParaRPr lang="es-MX" sz="900" u="none" strike="noStrike" dirty="0">
                        <a:effectLst/>
                      </a:endParaRPr>
                    </a:p>
                    <a:p>
                      <a:r>
                        <a:rPr lang="es-ES" sz="900" dirty="0">
                          <a:effectLst/>
                        </a:rPr>
                        <a:t> </a:t>
                      </a:r>
                      <a:endParaRPr lang="es-MX" sz="900" dirty="0">
                        <a:effectLst/>
                      </a:endParaRPr>
                    </a:p>
                    <a:p>
                      <a:r>
                        <a:rPr lang="es-ES" sz="900" dirty="0">
                          <a:effectLst/>
                        </a:rPr>
                        <a:t>Accesibilidad:</a:t>
                      </a:r>
                      <a:endParaRPr lang="es-MX" sz="900" dirty="0">
                        <a:effectLst/>
                      </a:endParaRPr>
                    </a:p>
                    <a:p>
                      <a:pPr marL="342900" lvl="0" indent="-342900">
                        <a:buFont typeface="Arial" panose="020B0604020202020204" pitchFamily="34" charset="0"/>
                        <a:buChar char="●"/>
                      </a:pPr>
                      <a:r>
                        <a:rPr lang="es-ES" sz="900" u="none" strike="noStrike" dirty="0">
                          <a:effectLst/>
                        </a:rPr>
                        <a:t>La tabla debe ser accesible para todos los usuarios, ya sea a través de plataformas en línea, documentos impresos u otros medios según lo acordado.</a:t>
                      </a:r>
                      <a:endParaRPr lang="es-MX" sz="900" u="none" strike="noStrike" dirty="0">
                        <a:effectLst/>
                      </a:endParaRPr>
                    </a:p>
                    <a:p>
                      <a:r>
                        <a:rPr lang="es-ES" sz="900" dirty="0">
                          <a:effectLst/>
                        </a:rPr>
                        <a:t> </a:t>
                      </a:r>
                      <a:endParaRPr lang="es-MX" sz="900" dirty="0">
                        <a:effectLst/>
                      </a:endParaRPr>
                    </a:p>
                    <a:p>
                      <a:r>
                        <a:rPr lang="es-ES" sz="900" dirty="0">
                          <a:effectLst/>
                        </a:rPr>
                        <a:t>Consistencia con resultados oficiales:</a:t>
                      </a:r>
                      <a:endParaRPr lang="es-MX" sz="900" dirty="0">
                        <a:effectLst/>
                      </a:endParaRPr>
                    </a:p>
                    <a:p>
                      <a:pPr marL="342900" lvl="0" indent="-342900">
                        <a:buFont typeface="Arial" panose="020B0604020202020204" pitchFamily="34" charset="0"/>
                        <a:buChar char="●"/>
                      </a:pPr>
                      <a:r>
                        <a:rPr lang="es-ES" sz="900" u="none" strike="noStrike" dirty="0">
                          <a:effectLst/>
                        </a:rPr>
                        <a:t>La información en la tabla debe coincidir con los resultados oficiales de los partidos, evitando discrepancias o errores.</a:t>
                      </a:r>
                      <a:endParaRPr lang="es-MX" sz="900" u="none" strike="noStrike" dirty="0">
                        <a:effectLst/>
                      </a:endParaRPr>
                    </a:p>
                    <a:p>
                      <a:r>
                        <a:rPr lang="es-ES" sz="900" dirty="0">
                          <a:effectLst/>
                        </a:rPr>
                        <a:t> </a:t>
                      </a:r>
                      <a:endParaRPr lang="es-MX" sz="900" dirty="0">
                        <a:effectLst/>
                      </a:endParaRPr>
                    </a:p>
                    <a:p>
                      <a:r>
                        <a:rPr lang="es-ES" sz="900" dirty="0">
                          <a:effectLst/>
                        </a:rPr>
                        <a:t>Integridad y seguridad: </a:t>
                      </a:r>
                      <a:endParaRPr lang="es-MX" sz="900" dirty="0">
                        <a:effectLst/>
                      </a:endParaRPr>
                    </a:p>
                    <a:p>
                      <a:pPr marL="342900" lvl="0" indent="-342900">
                        <a:buFont typeface="Arial" panose="020B0604020202020204" pitchFamily="34" charset="0"/>
                        <a:buChar char="●"/>
                      </a:pPr>
                      <a:r>
                        <a:rPr lang="es-ES" sz="900" u="none" strike="noStrike" dirty="0">
                          <a:effectLst/>
                        </a:rPr>
                        <a:t>La tabla debe protegerse contra manipulaciones no autorizadas y mantener la integridad de los datos.</a:t>
                      </a:r>
                      <a:endParaRPr lang="es-MX" sz="900" u="none" strike="noStrike" dirty="0">
                        <a:effectLst/>
                      </a:endParaRPr>
                    </a:p>
                    <a:p>
                      <a:r>
                        <a:rPr lang="es-ES" sz="900" dirty="0">
                          <a:effectLst/>
                        </a:rPr>
                        <a:t> </a:t>
                      </a:r>
                      <a:endParaRPr lang="es-MX" sz="9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38394" marR="38394" marT="0" marB="0"/>
                </a:tc>
                <a:extLst>
                  <a:ext uri="{0D108BD9-81ED-4DB2-BD59-A6C34878D82A}">
                    <a16:rowId xmlns:a16="http://schemas.microsoft.com/office/drawing/2014/main" val="399970132"/>
                  </a:ext>
                </a:extLst>
              </a:tr>
              <a:tr h="85320">
                <a:tc>
                  <a:txBody>
                    <a:bodyPr/>
                    <a:lstStyle/>
                    <a:p>
                      <a:r>
                        <a:rPr lang="es-ES" sz="600">
                          <a:effectLst/>
                        </a:rPr>
                        <a:t>Requerimiento No Funcional Relacionado</a:t>
                      </a:r>
                      <a:endParaRPr lang="es-MX" sz="600">
                        <a:effectLst/>
                        <a:latin typeface="Arial" panose="020B0604020202020204" pitchFamily="34" charset="0"/>
                        <a:ea typeface="Times New Roman" panose="02020603050405020304" pitchFamily="18" charset="0"/>
                        <a:cs typeface="Times New Roman" panose="02020603050405020304" pitchFamily="18" charset="0"/>
                      </a:endParaRPr>
                    </a:p>
                  </a:txBody>
                  <a:tcPr marL="38394" marR="38394" marT="0" marB="0"/>
                </a:tc>
                <a:tc>
                  <a:txBody>
                    <a:bodyPr/>
                    <a:lstStyle/>
                    <a:p>
                      <a:r>
                        <a:rPr lang="es-ES" sz="600" dirty="0">
                          <a:effectLst/>
                        </a:rPr>
                        <a:t> </a:t>
                      </a:r>
                      <a:endParaRPr lang="es-MX" sz="6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38394" marR="38394" marT="0" marB="0"/>
                </a:tc>
                <a:extLst>
                  <a:ext uri="{0D108BD9-81ED-4DB2-BD59-A6C34878D82A}">
                    <a16:rowId xmlns:a16="http://schemas.microsoft.com/office/drawing/2014/main" val="3358647255"/>
                  </a:ext>
                </a:extLst>
              </a:tr>
            </a:tbl>
          </a:graphicData>
        </a:graphic>
      </p:graphicFrame>
    </p:spTree>
    <p:extLst>
      <p:ext uri="{BB962C8B-B14F-4D97-AF65-F5344CB8AC3E}">
        <p14:creationId xmlns:p14="http://schemas.microsoft.com/office/powerpoint/2010/main" val="22909643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12"/>
          <p:cNvSpPr txBox="1">
            <a:spLocks noGrp="1"/>
          </p:cNvSpPr>
          <p:nvPr>
            <p:ph type="title"/>
          </p:nvPr>
        </p:nvSpPr>
        <p:spPr>
          <a:xfrm>
            <a:off x="456217" y="330750"/>
            <a:ext cx="10260000" cy="836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000"/>
              <a:buFont typeface="Work Sans Medium"/>
              <a:buNone/>
            </a:pPr>
            <a:r>
              <a:rPr lang="es-MX" sz="4000" dirty="0">
                <a:solidFill>
                  <a:schemeClr val="lt1"/>
                </a:solidFill>
                <a:latin typeface="Work Sans Medium"/>
                <a:ea typeface="Work Sans Medium"/>
                <a:cs typeface="Work Sans Medium"/>
                <a:sym typeface="Work Sans Medium"/>
              </a:rPr>
              <a:t>Requerimientos Funcionales  </a:t>
            </a:r>
            <a:endParaRPr dirty="0"/>
          </a:p>
        </p:txBody>
      </p:sp>
      <p:graphicFrame>
        <p:nvGraphicFramePr>
          <p:cNvPr id="3" name="Tabla 2">
            <a:extLst>
              <a:ext uri="{FF2B5EF4-FFF2-40B4-BE49-F238E27FC236}">
                <a16:creationId xmlns:a16="http://schemas.microsoft.com/office/drawing/2014/main" id="{CE428ECF-8BF6-4BB7-9411-76809D38EBAD}"/>
              </a:ext>
            </a:extLst>
          </p:cNvPr>
          <p:cNvGraphicFramePr>
            <a:graphicFrameLocks noGrp="1"/>
          </p:cNvGraphicFramePr>
          <p:nvPr>
            <p:extLst>
              <p:ext uri="{D42A27DB-BD31-4B8C-83A1-F6EECF244321}">
                <p14:modId xmlns:p14="http://schemas.microsoft.com/office/powerpoint/2010/main" val="3729103949"/>
              </p:ext>
            </p:extLst>
          </p:nvPr>
        </p:nvGraphicFramePr>
        <p:xfrm>
          <a:off x="456216" y="1468197"/>
          <a:ext cx="10782914" cy="5411235"/>
        </p:xfrm>
        <a:graphic>
          <a:graphicData uri="http://schemas.openxmlformats.org/drawingml/2006/table">
            <a:tbl>
              <a:tblPr bandRow="1">
                <a:tableStyleId>{5C22544A-7EE6-4342-B048-85BDC9FD1C3A}</a:tableStyleId>
              </a:tblPr>
              <a:tblGrid>
                <a:gridCol w="5405461">
                  <a:extLst>
                    <a:ext uri="{9D8B030D-6E8A-4147-A177-3AD203B41FA5}">
                      <a16:colId xmlns:a16="http://schemas.microsoft.com/office/drawing/2014/main" val="542424013"/>
                    </a:ext>
                  </a:extLst>
                </a:gridCol>
                <a:gridCol w="5377453">
                  <a:extLst>
                    <a:ext uri="{9D8B030D-6E8A-4147-A177-3AD203B41FA5}">
                      <a16:colId xmlns:a16="http://schemas.microsoft.com/office/drawing/2014/main" val="2068887401"/>
                    </a:ext>
                  </a:extLst>
                </a:gridCol>
              </a:tblGrid>
              <a:tr h="82269">
                <a:tc>
                  <a:txBody>
                    <a:bodyPr/>
                    <a:lstStyle/>
                    <a:p>
                      <a:pPr algn="ctr"/>
                      <a:r>
                        <a:rPr lang="es-ES" sz="1000">
                          <a:effectLst/>
                        </a:rPr>
                        <a:t>Identificador</a:t>
                      </a:r>
                      <a:endParaRPr lang="es-MX" sz="1000">
                        <a:effectLst/>
                        <a:latin typeface="Arial" panose="020B0604020202020204" pitchFamily="34" charset="0"/>
                        <a:ea typeface="Times New Roman" panose="02020603050405020304" pitchFamily="18" charset="0"/>
                        <a:cs typeface="Times New Roman" panose="02020603050405020304" pitchFamily="18" charset="0"/>
                      </a:endParaRPr>
                    </a:p>
                  </a:txBody>
                  <a:tcPr marL="34305" marR="34305" marT="0" marB="0"/>
                </a:tc>
                <a:tc>
                  <a:txBody>
                    <a:bodyPr/>
                    <a:lstStyle/>
                    <a:p>
                      <a:pPr algn="ctr"/>
                      <a:r>
                        <a:rPr lang="es-ES" sz="1000">
                          <a:effectLst/>
                        </a:rPr>
                        <a:t>Nombre</a:t>
                      </a:r>
                      <a:endParaRPr lang="es-MX" sz="1000">
                        <a:effectLst/>
                        <a:latin typeface="Arial" panose="020B0604020202020204" pitchFamily="34" charset="0"/>
                        <a:ea typeface="Times New Roman" panose="02020603050405020304" pitchFamily="18" charset="0"/>
                        <a:cs typeface="Times New Roman" panose="02020603050405020304" pitchFamily="18" charset="0"/>
                      </a:endParaRPr>
                    </a:p>
                  </a:txBody>
                  <a:tcPr marL="34305" marR="34305" marT="0" marB="0"/>
                </a:tc>
                <a:extLst>
                  <a:ext uri="{0D108BD9-81ED-4DB2-BD59-A6C34878D82A}">
                    <a16:rowId xmlns:a16="http://schemas.microsoft.com/office/drawing/2014/main" val="3308783728"/>
                  </a:ext>
                </a:extLst>
              </a:tr>
              <a:tr h="76233">
                <a:tc>
                  <a:txBody>
                    <a:bodyPr/>
                    <a:lstStyle/>
                    <a:p>
                      <a:pPr algn="ctr"/>
                      <a:r>
                        <a:rPr lang="es-ES" sz="1000">
                          <a:effectLst/>
                        </a:rPr>
                        <a:t>ET</a:t>
                      </a:r>
                      <a:endParaRPr lang="es-MX" sz="1000">
                        <a:effectLst/>
                        <a:latin typeface="Arial" panose="020B0604020202020204" pitchFamily="34" charset="0"/>
                        <a:ea typeface="Times New Roman" panose="02020603050405020304" pitchFamily="18" charset="0"/>
                        <a:cs typeface="Times New Roman" panose="02020603050405020304" pitchFamily="18" charset="0"/>
                      </a:endParaRPr>
                    </a:p>
                  </a:txBody>
                  <a:tcPr marL="34305" marR="34305" marT="0" marB="0"/>
                </a:tc>
                <a:tc>
                  <a:txBody>
                    <a:bodyPr/>
                    <a:lstStyle/>
                    <a:p>
                      <a:pPr algn="ctr"/>
                      <a:r>
                        <a:rPr lang="es-ES" sz="1000">
                          <a:effectLst/>
                        </a:rPr>
                        <a:t>Estadisticas del torneo</a:t>
                      </a:r>
                      <a:endParaRPr lang="es-MX" sz="1000">
                        <a:effectLst/>
                        <a:latin typeface="Arial" panose="020B0604020202020204" pitchFamily="34" charset="0"/>
                        <a:ea typeface="Times New Roman" panose="02020603050405020304" pitchFamily="18" charset="0"/>
                        <a:cs typeface="Times New Roman" panose="02020603050405020304" pitchFamily="18" charset="0"/>
                      </a:endParaRPr>
                    </a:p>
                  </a:txBody>
                  <a:tcPr marL="34305" marR="34305" marT="0" marB="0"/>
                </a:tc>
                <a:extLst>
                  <a:ext uri="{0D108BD9-81ED-4DB2-BD59-A6C34878D82A}">
                    <a16:rowId xmlns:a16="http://schemas.microsoft.com/office/drawing/2014/main" val="3495159979"/>
                  </a:ext>
                </a:extLst>
              </a:tr>
              <a:tr h="76233">
                <a:tc>
                  <a:txBody>
                    <a:bodyPr/>
                    <a:lstStyle/>
                    <a:p>
                      <a:pPr algn="ctr"/>
                      <a:r>
                        <a:rPr lang="es-ES" sz="1000">
                          <a:effectLst/>
                        </a:rPr>
                        <a:t>Tipo</a:t>
                      </a:r>
                      <a:endParaRPr lang="es-MX" sz="1000">
                        <a:effectLst/>
                        <a:latin typeface="Arial" panose="020B0604020202020204" pitchFamily="34" charset="0"/>
                        <a:ea typeface="Times New Roman" panose="02020603050405020304" pitchFamily="18" charset="0"/>
                        <a:cs typeface="Times New Roman" panose="02020603050405020304" pitchFamily="18" charset="0"/>
                      </a:endParaRPr>
                    </a:p>
                  </a:txBody>
                  <a:tcPr marL="34305" marR="34305" marT="0" marB="0"/>
                </a:tc>
                <a:tc>
                  <a:txBody>
                    <a:bodyPr/>
                    <a:lstStyle/>
                    <a:p>
                      <a:pPr algn="ctr"/>
                      <a:r>
                        <a:rPr lang="es-ES" sz="1000">
                          <a:effectLst/>
                        </a:rPr>
                        <a:t>Critico</a:t>
                      </a:r>
                      <a:endParaRPr lang="es-MX" sz="1000">
                        <a:effectLst/>
                        <a:latin typeface="Arial" panose="020B0604020202020204" pitchFamily="34" charset="0"/>
                        <a:ea typeface="Times New Roman" panose="02020603050405020304" pitchFamily="18" charset="0"/>
                        <a:cs typeface="Times New Roman" panose="02020603050405020304" pitchFamily="18" charset="0"/>
                      </a:endParaRPr>
                    </a:p>
                  </a:txBody>
                  <a:tcPr marL="34305" marR="34305" marT="0" marB="0"/>
                </a:tc>
                <a:extLst>
                  <a:ext uri="{0D108BD9-81ED-4DB2-BD59-A6C34878D82A}">
                    <a16:rowId xmlns:a16="http://schemas.microsoft.com/office/drawing/2014/main" val="2592471583"/>
                  </a:ext>
                </a:extLst>
              </a:tr>
              <a:tr h="76233">
                <a:tc>
                  <a:txBody>
                    <a:bodyPr/>
                    <a:lstStyle/>
                    <a:p>
                      <a:pPr algn="ctr"/>
                      <a:r>
                        <a:rPr lang="es-ES" sz="1000">
                          <a:effectLst/>
                        </a:rPr>
                        <a:t>(Necesaria o Deseable)</a:t>
                      </a:r>
                      <a:endParaRPr lang="es-MX" sz="1000">
                        <a:effectLst/>
                        <a:latin typeface="Arial" panose="020B0604020202020204" pitchFamily="34" charset="0"/>
                        <a:ea typeface="Times New Roman" panose="02020603050405020304" pitchFamily="18" charset="0"/>
                        <a:cs typeface="Times New Roman" panose="02020603050405020304" pitchFamily="18" charset="0"/>
                      </a:endParaRPr>
                    </a:p>
                  </a:txBody>
                  <a:tcPr marL="34305" marR="34305" marT="0" marB="0"/>
                </a:tc>
                <a:tc>
                  <a:txBody>
                    <a:bodyPr/>
                    <a:lstStyle/>
                    <a:p>
                      <a:pPr algn="ctr"/>
                      <a:r>
                        <a:rPr lang="es-ES" sz="1000">
                          <a:effectLst/>
                        </a:rPr>
                        <a:t>Si</a:t>
                      </a:r>
                      <a:endParaRPr lang="es-MX" sz="1000">
                        <a:effectLst/>
                        <a:latin typeface="Arial" panose="020B0604020202020204" pitchFamily="34" charset="0"/>
                        <a:ea typeface="Times New Roman" panose="02020603050405020304" pitchFamily="18" charset="0"/>
                        <a:cs typeface="Times New Roman" panose="02020603050405020304" pitchFamily="18" charset="0"/>
                      </a:endParaRPr>
                    </a:p>
                  </a:txBody>
                  <a:tcPr marL="34305" marR="34305" marT="0" marB="0"/>
                </a:tc>
                <a:extLst>
                  <a:ext uri="{0D108BD9-81ED-4DB2-BD59-A6C34878D82A}">
                    <a16:rowId xmlns:a16="http://schemas.microsoft.com/office/drawing/2014/main" val="461803669"/>
                  </a:ext>
                </a:extLst>
              </a:tr>
              <a:tr h="76233">
                <a:tc>
                  <a:txBody>
                    <a:bodyPr/>
                    <a:lstStyle/>
                    <a:p>
                      <a:pPr algn="ctr"/>
                      <a:r>
                        <a:rPr lang="es-ES" sz="1000">
                          <a:effectLst/>
                        </a:rPr>
                        <a:t>Prioridad de Desarrollo</a:t>
                      </a:r>
                      <a:endParaRPr lang="es-MX" sz="1000">
                        <a:effectLst/>
                        <a:latin typeface="Arial" panose="020B0604020202020204" pitchFamily="34" charset="0"/>
                        <a:ea typeface="Times New Roman" panose="02020603050405020304" pitchFamily="18" charset="0"/>
                        <a:cs typeface="Times New Roman" panose="02020603050405020304" pitchFamily="18" charset="0"/>
                      </a:endParaRPr>
                    </a:p>
                  </a:txBody>
                  <a:tcPr marL="34305" marR="34305" marT="0" marB="0"/>
                </a:tc>
                <a:tc>
                  <a:txBody>
                    <a:bodyPr/>
                    <a:lstStyle/>
                    <a:p>
                      <a:pPr algn="ctr"/>
                      <a:r>
                        <a:rPr lang="es-ES" sz="1000">
                          <a:effectLst/>
                        </a:rPr>
                        <a:t>Alta – Media - Baja</a:t>
                      </a:r>
                      <a:endParaRPr lang="es-MX" sz="1000">
                        <a:effectLst/>
                        <a:latin typeface="Arial" panose="020B0604020202020204" pitchFamily="34" charset="0"/>
                        <a:ea typeface="Times New Roman" panose="02020603050405020304" pitchFamily="18" charset="0"/>
                        <a:cs typeface="Times New Roman" panose="02020603050405020304" pitchFamily="18" charset="0"/>
                      </a:endParaRPr>
                    </a:p>
                  </a:txBody>
                  <a:tcPr marL="34305" marR="34305" marT="0" marB="0"/>
                </a:tc>
                <a:extLst>
                  <a:ext uri="{0D108BD9-81ED-4DB2-BD59-A6C34878D82A}">
                    <a16:rowId xmlns:a16="http://schemas.microsoft.com/office/drawing/2014/main" val="502210123"/>
                  </a:ext>
                </a:extLst>
              </a:tr>
              <a:tr h="76233">
                <a:tc>
                  <a:txBody>
                    <a:bodyPr/>
                    <a:lstStyle/>
                    <a:p>
                      <a:pPr algn="ctr"/>
                      <a:r>
                        <a:rPr lang="es-ES" sz="1000">
                          <a:effectLst/>
                        </a:rPr>
                        <a:t>Entrada</a:t>
                      </a:r>
                      <a:endParaRPr lang="es-MX" sz="1000">
                        <a:effectLst/>
                        <a:latin typeface="Arial" panose="020B0604020202020204" pitchFamily="34" charset="0"/>
                        <a:ea typeface="Times New Roman" panose="02020603050405020304" pitchFamily="18" charset="0"/>
                        <a:cs typeface="Times New Roman" panose="02020603050405020304" pitchFamily="18" charset="0"/>
                      </a:endParaRPr>
                    </a:p>
                  </a:txBody>
                  <a:tcPr marL="34305" marR="34305" marT="0" marB="0"/>
                </a:tc>
                <a:tc>
                  <a:txBody>
                    <a:bodyPr/>
                    <a:lstStyle/>
                    <a:p>
                      <a:pPr algn="ctr"/>
                      <a:r>
                        <a:rPr lang="es-ES" sz="1000">
                          <a:effectLst/>
                        </a:rPr>
                        <a:t>Salida</a:t>
                      </a:r>
                      <a:endParaRPr lang="es-MX" sz="1000">
                        <a:effectLst/>
                        <a:latin typeface="Arial" panose="020B0604020202020204" pitchFamily="34" charset="0"/>
                        <a:ea typeface="Times New Roman" panose="02020603050405020304" pitchFamily="18" charset="0"/>
                        <a:cs typeface="Times New Roman" panose="02020603050405020304" pitchFamily="18" charset="0"/>
                      </a:endParaRPr>
                    </a:p>
                  </a:txBody>
                  <a:tcPr marL="34305" marR="34305" marT="0" marB="0"/>
                </a:tc>
                <a:extLst>
                  <a:ext uri="{0D108BD9-81ED-4DB2-BD59-A6C34878D82A}">
                    <a16:rowId xmlns:a16="http://schemas.microsoft.com/office/drawing/2014/main" val="4185018099"/>
                  </a:ext>
                </a:extLst>
              </a:tr>
              <a:tr h="1219734">
                <a:tc>
                  <a:txBody>
                    <a:bodyPr/>
                    <a:lstStyle/>
                    <a:p>
                      <a:r>
                        <a:rPr lang="es-ES" sz="1000">
                          <a:effectLst/>
                        </a:rPr>
                        <a:t>Estadísticas Individuales:</a:t>
                      </a:r>
                      <a:endParaRPr lang="es-MX" sz="1000">
                        <a:effectLst/>
                      </a:endParaRPr>
                    </a:p>
                    <a:p>
                      <a:pPr marL="342900" lvl="0" indent="-342900">
                        <a:buFont typeface="Arial" panose="020B0604020202020204" pitchFamily="34" charset="0"/>
                        <a:buChar char="●"/>
                      </a:pPr>
                      <a:r>
                        <a:rPr lang="es-ES" sz="1000" u="none" strike="noStrike">
                          <a:effectLst/>
                        </a:rPr>
                        <a:t>Goles marcados por cada jugador.</a:t>
                      </a:r>
                      <a:endParaRPr lang="es-MX" sz="1000" u="none" strike="noStrike">
                        <a:effectLst/>
                      </a:endParaRPr>
                    </a:p>
                    <a:p>
                      <a:pPr marL="342900" lvl="0" indent="-342900">
                        <a:buFont typeface="Arial" panose="020B0604020202020204" pitchFamily="34" charset="0"/>
                        <a:buChar char="●"/>
                      </a:pPr>
                      <a:r>
                        <a:rPr lang="es-ES" sz="1000" u="none" strike="noStrike">
                          <a:effectLst/>
                        </a:rPr>
                        <a:t>Asistencias realizadas por cada jugador.</a:t>
                      </a:r>
                      <a:endParaRPr lang="es-MX" sz="1000" u="none" strike="noStrike">
                        <a:effectLst/>
                      </a:endParaRPr>
                    </a:p>
                    <a:p>
                      <a:pPr marL="342900" lvl="0" indent="-342900">
                        <a:buFont typeface="Arial" panose="020B0604020202020204" pitchFamily="34" charset="0"/>
                        <a:buChar char="●"/>
                      </a:pPr>
                      <a:r>
                        <a:rPr lang="es-ES" sz="1000" u="none" strike="noStrike">
                          <a:effectLst/>
                        </a:rPr>
                        <a:t>Tarjetas amarillas y rojas recibidas por cada jugador.</a:t>
                      </a:r>
                      <a:endParaRPr lang="es-MX" sz="1000" u="none" strike="noStrike">
                        <a:effectLst/>
                      </a:endParaRPr>
                    </a:p>
                    <a:p>
                      <a:r>
                        <a:rPr lang="es-ES" sz="1000">
                          <a:effectLst/>
                        </a:rPr>
                        <a:t> </a:t>
                      </a:r>
                      <a:endParaRPr lang="es-MX" sz="1000">
                        <a:effectLst/>
                      </a:endParaRPr>
                    </a:p>
                    <a:p>
                      <a:r>
                        <a:rPr lang="es-ES" sz="1000">
                          <a:effectLst/>
                        </a:rPr>
                        <a:t>Estadísticas de Equipos:</a:t>
                      </a:r>
                      <a:endParaRPr lang="es-MX" sz="1000">
                        <a:effectLst/>
                      </a:endParaRPr>
                    </a:p>
                    <a:p>
                      <a:pPr marL="342900" lvl="0" indent="-342900">
                        <a:buFont typeface="Arial" panose="020B0604020202020204" pitchFamily="34" charset="0"/>
                        <a:buChar char="●"/>
                      </a:pPr>
                      <a:r>
                        <a:rPr lang="es-ES" sz="1000" u="none" strike="noStrike">
                          <a:effectLst/>
                        </a:rPr>
                        <a:t>Promedio de goles por partido del equipo.</a:t>
                      </a:r>
                      <a:endParaRPr lang="es-MX" sz="1000" u="none" strike="noStrike">
                        <a:effectLst/>
                      </a:endParaRPr>
                    </a:p>
                    <a:p>
                      <a:r>
                        <a:rPr lang="es-ES" sz="1000">
                          <a:effectLst/>
                        </a:rPr>
                        <a:t> </a:t>
                      </a:r>
                      <a:endParaRPr lang="es-MX" sz="1000">
                        <a:effectLst/>
                      </a:endParaRPr>
                    </a:p>
                    <a:p>
                      <a:r>
                        <a:rPr lang="es-ES" sz="1000">
                          <a:effectLst/>
                        </a:rPr>
                        <a:t>Lesiones y Sanciones:</a:t>
                      </a:r>
                      <a:endParaRPr lang="es-MX" sz="1000">
                        <a:effectLst/>
                      </a:endParaRPr>
                    </a:p>
                    <a:p>
                      <a:pPr marL="342900" lvl="0" indent="-342900">
                        <a:buFont typeface="Arial" panose="020B0604020202020204" pitchFamily="34" charset="0"/>
                        <a:buChar char="●"/>
                      </a:pPr>
                      <a:r>
                        <a:rPr lang="es-ES" sz="1000" u="none" strike="noStrike">
                          <a:effectLst/>
                        </a:rPr>
                        <a:t>Información sobre jugadores lesionados o suspendidos.</a:t>
                      </a:r>
                      <a:endParaRPr lang="es-MX" sz="1000" u="none" strike="noStrike">
                        <a:effectLst/>
                      </a:endParaRPr>
                    </a:p>
                    <a:p>
                      <a:pPr marL="342900" lvl="0" indent="-342900">
                        <a:buFont typeface="Arial" panose="020B0604020202020204" pitchFamily="34" charset="0"/>
                        <a:buChar char="●"/>
                      </a:pPr>
                      <a:r>
                        <a:rPr lang="es-ES" sz="1000" u="none" strike="noStrike">
                          <a:effectLst/>
                        </a:rPr>
                        <a:t>Número de tarjetas amarillas y rojas en total en el torneo.</a:t>
                      </a:r>
                      <a:endParaRPr lang="es-MX" sz="1000" u="none" strike="noStrike">
                        <a:effectLst/>
                        <a:latin typeface="Arial" panose="020B0604020202020204" pitchFamily="34" charset="0"/>
                        <a:ea typeface="Times New Roman" panose="02020603050405020304" pitchFamily="18" charset="0"/>
                        <a:cs typeface="Times New Roman" panose="02020603050405020304" pitchFamily="18" charset="0"/>
                      </a:endParaRPr>
                    </a:p>
                  </a:txBody>
                  <a:tcPr marL="34305" marR="34305" marT="0" marB="0"/>
                </a:tc>
                <a:tc>
                  <a:txBody>
                    <a:bodyPr/>
                    <a:lstStyle/>
                    <a:p>
                      <a:r>
                        <a:rPr lang="es-ES" sz="1000" dirty="0">
                          <a:effectLst/>
                        </a:rPr>
                        <a:t>Generar estadísticas del torneo,</a:t>
                      </a:r>
                      <a:endParaRPr lang="es-MX" sz="10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34305" marR="34305" marT="0" marB="0"/>
                </a:tc>
                <a:extLst>
                  <a:ext uri="{0D108BD9-81ED-4DB2-BD59-A6C34878D82A}">
                    <a16:rowId xmlns:a16="http://schemas.microsoft.com/office/drawing/2014/main" val="873921589"/>
                  </a:ext>
                </a:extLst>
              </a:tr>
              <a:tr h="76233">
                <a:tc gridSpan="2">
                  <a:txBody>
                    <a:bodyPr/>
                    <a:lstStyle/>
                    <a:p>
                      <a:pPr algn="ctr"/>
                      <a:r>
                        <a:rPr lang="es-ES" sz="1000">
                          <a:effectLst/>
                        </a:rPr>
                        <a:t>Descripción</a:t>
                      </a:r>
                      <a:endParaRPr lang="es-MX" sz="1000">
                        <a:effectLst/>
                        <a:latin typeface="Arial" panose="020B0604020202020204" pitchFamily="34" charset="0"/>
                        <a:ea typeface="Times New Roman" panose="02020603050405020304" pitchFamily="18" charset="0"/>
                        <a:cs typeface="Times New Roman" panose="02020603050405020304" pitchFamily="18" charset="0"/>
                      </a:endParaRPr>
                    </a:p>
                  </a:txBody>
                  <a:tcPr marL="34305" marR="34305" marT="0" marB="0"/>
                </a:tc>
                <a:tc hMerge="1">
                  <a:txBody>
                    <a:bodyPr/>
                    <a:lstStyle/>
                    <a:p>
                      <a:endParaRPr lang="es-MX"/>
                    </a:p>
                  </a:txBody>
                  <a:tcPr/>
                </a:tc>
                <a:extLst>
                  <a:ext uri="{0D108BD9-81ED-4DB2-BD59-A6C34878D82A}">
                    <a16:rowId xmlns:a16="http://schemas.microsoft.com/office/drawing/2014/main" val="2168318443"/>
                  </a:ext>
                </a:extLst>
              </a:tr>
              <a:tr h="914801">
                <a:tc>
                  <a:txBody>
                    <a:bodyPr/>
                    <a:lstStyle/>
                    <a:p>
                      <a:r>
                        <a:rPr lang="es-ES" sz="1000">
                          <a:effectLst/>
                        </a:rPr>
                        <a:t>Precondición</a:t>
                      </a:r>
                      <a:endParaRPr lang="es-MX" sz="1000">
                        <a:effectLst/>
                        <a:latin typeface="Arial" panose="020B0604020202020204" pitchFamily="34" charset="0"/>
                        <a:ea typeface="Times New Roman" panose="02020603050405020304" pitchFamily="18" charset="0"/>
                        <a:cs typeface="Times New Roman" panose="02020603050405020304" pitchFamily="18" charset="0"/>
                      </a:endParaRPr>
                    </a:p>
                  </a:txBody>
                  <a:tcPr marL="34305" marR="34305" marT="0" marB="0"/>
                </a:tc>
                <a:tc>
                  <a:txBody>
                    <a:bodyPr/>
                    <a:lstStyle/>
                    <a:p>
                      <a:r>
                        <a:rPr lang="es-ES" sz="1000">
                          <a:effectLst/>
                        </a:rPr>
                        <a:t>Se debieron haber jugado partidos. Además, es esencial contar con un sistema de seguimiento y registro de datos en tiempo real para garantizar la disponibilidad de información precisa y actualizada sobre goles, asistencias, tarjetas, minutos jugados, entre otros elementos estadísticos. En resumen, la precondición implica que el torneo esté en curso y que exista un mecanismo eficiente para capturar y almacenar datos relevantes durante su desarrollo.</a:t>
                      </a:r>
                      <a:endParaRPr lang="es-MX" sz="1000">
                        <a:effectLst/>
                        <a:latin typeface="Arial" panose="020B0604020202020204" pitchFamily="34" charset="0"/>
                        <a:ea typeface="Times New Roman" panose="02020603050405020304" pitchFamily="18" charset="0"/>
                        <a:cs typeface="Times New Roman" panose="02020603050405020304" pitchFamily="18" charset="0"/>
                      </a:endParaRPr>
                    </a:p>
                  </a:txBody>
                  <a:tcPr marL="34305" marR="34305" marT="0" marB="0"/>
                </a:tc>
                <a:extLst>
                  <a:ext uri="{0D108BD9-81ED-4DB2-BD59-A6C34878D82A}">
                    <a16:rowId xmlns:a16="http://schemas.microsoft.com/office/drawing/2014/main" val="1128104968"/>
                  </a:ext>
                </a:extLst>
              </a:tr>
              <a:tr h="228700">
                <a:tc>
                  <a:txBody>
                    <a:bodyPr/>
                    <a:lstStyle/>
                    <a:p>
                      <a:r>
                        <a:rPr lang="es-ES" sz="1000">
                          <a:effectLst/>
                        </a:rPr>
                        <a:t>Descripción</a:t>
                      </a:r>
                      <a:endParaRPr lang="es-MX" sz="1000">
                        <a:effectLst/>
                        <a:latin typeface="Arial" panose="020B0604020202020204" pitchFamily="34" charset="0"/>
                        <a:ea typeface="Times New Roman" panose="02020603050405020304" pitchFamily="18" charset="0"/>
                        <a:cs typeface="Times New Roman" panose="02020603050405020304" pitchFamily="18" charset="0"/>
                      </a:endParaRPr>
                    </a:p>
                  </a:txBody>
                  <a:tcPr marL="34305" marR="34305" marT="0" marB="0"/>
                </a:tc>
                <a:tc>
                  <a:txBody>
                    <a:bodyPr/>
                    <a:lstStyle/>
                    <a:p>
                      <a:r>
                        <a:rPr lang="es-ES" sz="1000">
                          <a:effectLst/>
                        </a:rPr>
                        <a:t>Datos numéricos y métricas que se recopilan durante un torneo deportivo para analizar el rendimiento de equipos y jugadores.</a:t>
                      </a:r>
                      <a:endParaRPr lang="es-MX" sz="1000">
                        <a:effectLst/>
                        <a:latin typeface="Arial" panose="020B0604020202020204" pitchFamily="34" charset="0"/>
                        <a:ea typeface="Times New Roman" panose="02020603050405020304" pitchFamily="18" charset="0"/>
                        <a:cs typeface="Times New Roman" panose="02020603050405020304" pitchFamily="18" charset="0"/>
                      </a:endParaRPr>
                    </a:p>
                  </a:txBody>
                  <a:tcPr marL="34305" marR="34305" marT="0" marB="0"/>
                </a:tc>
                <a:extLst>
                  <a:ext uri="{0D108BD9-81ED-4DB2-BD59-A6C34878D82A}">
                    <a16:rowId xmlns:a16="http://schemas.microsoft.com/office/drawing/2014/main" val="2940100638"/>
                  </a:ext>
                </a:extLst>
              </a:tr>
              <a:tr h="1448434">
                <a:tc>
                  <a:txBody>
                    <a:bodyPr/>
                    <a:lstStyle/>
                    <a:p>
                      <a:r>
                        <a:rPr lang="es-ES" sz="1000">
                          <a:effectLst/>
                        </a:rPr>
                        <a:t>Post-Condición</a:t>
                      </a:r>
                      <a:endParaRPr lang="es-MX" sz="1000">
                        <a:effectLst/>
                        <a:latin typeface="Arial" panose="020B0604020202020204" pitchFamily="34" charset="0"/>
                        <a:ea typeface="Times New Roman" panose="02020603050405020304" pitchFamily="18" charset="0"/>
                        <a:cs typeface="Times New Roman" panose="02020603050405020304" pitchFamily="18" charset="0"/>
                      </a:endParaRPr>
                    </a:p>
                  </a:txBody>
                  <a:tcPr marL="34305" marR="34305" marT="0" marB="0"/>
                </a:tc>
                <a:tc>
                  <a:txBody>
                    <a:bodyPr/>
                    <a:lstStyle/>
                    <a:p>
                      <a:r>
                        <a:rPr lang="es-ES" sz="1000" dirty="0">
                          <a:effectLst/>
                        </a:rPr>
                        <a:t>Obtener una comprensión profunda y completa del rendimiento individual y colectivo de los participantes. Estos datos no solo brindan una visión cuantitativa de aspectos como goles, asistencias y tarjetas, sino que también permiten analizar patrones de juego, eficiencia en diferentes situaciones y la capacidad de adaptación de los equipos. Al buscar estas estadísticas, se busca no solo cuantificar los logros, sino también identificar áreas de mejora, evaluar estrategias exitosas y proporcionar información valiosa para la toma de decisiones tácticas y estratégicas. En última instancia, el objetivo es enriquecer la comprensión del torneo, ofreciendo </a:t>
                      </a:r>
                      <a:r>
                        <a:rPr lang="es-ES" sz="1000" dirty="0" err="1">
                          <a:effectLst/>
                        </a:rPr>
                        <a:t>insights</a:t>
                      </a:r>
                      <a:r>
                        <a:rPr lang="es-ES" sz="1000" dirty="0">
                          <a:effectLst/>
                        </a:rPr>
                        <a:t> significativos que contribuyan al desarrollo continuo del deporte y al disfrute de los aficionados.</a:t>
                      </a:r>
                      <a:endParaRPr lang="es-MX" sz="10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34305" marR="34305" marT="0" marB="0"/>
                </a:tc>
                <a:extLst>
                  <a:ext uri="{0D108BD9-81ED-4DB2-BD59-A6C34878D82A}">
                    <a16:rowId xmlns:a16="http://schemas.microsoft.com/office/drawing/2014/main" val="630830066"/>
                  </a:ext>
                </a:extLst>
              </a:tr>
            </a:tbl>
          </a:graphicData>
        </a:graphic>
      </p:graphicFrame>
    </p:spTree>
    <p:extLst>
      <p:ext uri="{BB962C8B-B14F-4D97-AF65-F5344CB8AC3E}">
        <p14:creationId xmlns:p14="http://schemas.microsoft.com/office/powerpoint/2010/main" val="28957154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12"/>
          <p:cNvSpPr txBox="1">
            <a:spLocks noGrp="1"/>
          </p:cNvSpPr>
          <p:nvPr>
            <p:ph type="title"/>
          </p:nvPr>
        </p:nvSpPr>
        <p:spPr>
          <a:xfrm>
            <a:off x="456217" y="330750"/>
            <a:ext cx="10260000" cy="836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000"/>
              <a:buFont typeface="Work Sans Medium"/>
              <a:buNone/>
            </a:pPr>
            <a:r>
              <a:rPr lang="es-MX" sz="4000" dirty="0">
                <a:solidFill>
                  <a:schemeClr val="lt1"/>
                </a:solidFill>
                <a:latin typeface="Work Sans Medium"/>
                <a:ea typeface="Work Sans Medium"/>
                <a:cs typeface="Work Sans Medium"/>
                <a:sym typeface="Work Sans Medium"/>
              </a:rPr>
              <a:t>Requerimientos Funcionales  </a:t>
            </a:r>
            <a:endParaRPr dirty="0"/>
          </a:p>
        </p:txBody>
      </p:sp>
      <p:graphicFrame>
        <p:nvGraphicFramePr>
          <p:cNvPr id="2" name="Tabla 1">
            <a:extLst>
              <a:ext uri="{FF2B5EF4-FFF2-40B4-BE49-F238E27FC236}">
                <a16:creationId xmlns:a16="http://schemas.microsoft.com/office/drawing/2014/main" id="{9A7D77E9-61EE-45C3-BA80-8DE23A0B5F75}"/>
              </a:ext>
            </a:extLst>
          </p:cNvPr>
          <p:cNvGraphicFramePr>
            <a:graphicFrameLocks noGrp="1"/>
          </p:cNvGraphicFramePr>
          <p:nvPr>
            <p:extLst>
              <p:ext uri="{D42A27DB-BD31-4B8C-83A1-F6EECF244321}">
                <p14:modId xmlns:p14="http://schemas.microsoft.com/office/powerpoint/2010/main" val="2086579795"/>
              </p:ext>
            </p:extLst>
          </p:nvPr>
        </p:nvGraphicFramePr>
        <p:xfrm>
          <a:off x="204186" y="1467830"/>
          <a:ext cx="11736280" cy="5390169"/>
        </p:xfrm>
        <a:graphic>
          <a:graphicData uri="http://schemas.openxmlformats.org/drawingml/2006/table">
            <a:tbl>
              <a:tblPr bandRow="1">
                <a:tableStyleId>{5C22544A-7EE6-4342-B048-85BDC9FD1C3A}</a:tableStyleId>
              </a:tblPr>
              <a:tblGrid>
                <a:gridCol w="5883384">
                  <a:extLst>
                    <a:ext uri="{9D8B030D-6E8A-4147-A177-3AD203B41FA5}">
                      <a16:colId xmlns:a16="http://schemas.microsoft.com/office/drawing/2014/main" val="4279575515"/>
                    </a:ext>
                  </a:extLst>
                </a:gridCol>
                <a:gridCol w="5852896">
                  <a:extLst>
                    <a:ext uri="{9D8B030D-6E8A-4147-A177-3AD203B41FA5}">
                      <a16:colId xmlns:a16="http://schemas.microsoft.com/office/drawing/2014/main" val="425551945"/>
                    </a:ext>
                  </a:extLst>
                </a:gridCol>
              </a:tblGrid>
              <a:tr h="3080097">
                <a:tc>
                  <a:txBody>
                    <a:bodyPr/>
                    <a:lstStyle/>
                    <a:p>
                      <a:r>
                        <a:rPr lang="es-ES" sz="700" dirty="0">
                          <a:effectLst/>
                        </a:rPr>
                        <a:t>Manejo de Situaciones Anormales</a:t>
                      </a:r>
                      <a:endParaRPr lang="es-MX" sz="7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22769" marR="22769" marT="0" marB="0"/>
                </a:tc>
                <a:tc>
                  <a:txBody>
                    <a:bodyPr/>
                    <a:lstStyle/>
                    <a:p>
                      <a:r>
                        <a:rPr lang="es-ES" sz="700" dirty="0">
                          <a:effectLst/>
                        </a:rPr>
                        <a:t>Cancelación de Partidos: </a:t>
                      </a:r>
                      <a:endParaRPr lang="es-MX" sz="700" dirty="0">
                        <a:effectLst/>
                      </a:endParaRPr>
                    </a:p>
                    <a:p>
                      <a:pPr marL="457200" indent="-228600"/>
                      <a:r>
                        <a:rPr lang="es-ES" sz="700" dirty="0">
                          <a:effectLst/>
                        </a:rPr>
                        <a:t>En caso de cancelación de partidos, establecer políticas claras sobre cómo tratar los datos generados hasta el momento y si se debe programar una repetición o considerar el resultado actual como final.</a:t>
                      </a:r>
                      <a:endParaRPr lang="es-MX" sz="700" dirty="0">
                        <a:effectLst/>
                      </a:endParaRPr>
                    </a:p>
                    <a:p>
                      <a:r>
                        <a:rPr lang="es-ES" sz="700" dirty="0">
                          <a:effectLst/>
                        </a:rPr>
                        <a:t> </a:t>
                      </a:r>
                      <a:endParaRPr lang="es-MX" sz="700" dirty="0">
                        <a:effectLst/>
                      </a:endParaRPr>
                    </a:p>
                    <a:p>
                      <a:r>
                        <a:rPr lang="es-ES" sz="700" dirty="0">
                          <a:effectLst/>
                        </a:rPr>
                        <a:t>Lesiones y Ausencias Inesperadas:</a:t>
                      </a:r>
                      <a:endParaRPr lang="es-MX" sz="700" dirty="0">
                        <a:effectLst/>
                      </a:endParaRPr>
                    </a:p>
                    <a:p>
                      <a:pPr marL="457200" indent="-228600"/>
                      <a:r>
                        <a:rPr lang="es-ES" sz="700" dirty="0">
                          <a:effectLst/>
                        </a:rPr>
                        <a:t>Implementar un protocolo para manejar jugadores lesionados o ausentes de manera inesperada, asegurando que no afecten negativamente las estadísticas y considerando ajustes justos.</a:t>
                      </a:r>
                      <a:endParaRPr lang="es-MX" sz="700" dirty="0">
                        <a:effectLst/>
                      </a:endParaRPr>
                    </a:p>
                    <a:p>
                      <a:r>
                        <a:rPr lang="es-ES" sz="700" dirty="0">
                          <a:effectLst/>
                        </a:rPr>
                        <a:t> </a:t>
                      </a:r>
                      <a:endParaRPr lang="es-MX" sz="700" dirty="0">
                        <a:effectLst/>
                      </a:endParaRPr>
                    </a:p>
                    <a:p>
                      <a:r>
                        <a:rPr lang="es-ES" sz="700" dirty="0">
                          <a:effectLst/>
                        </a:rPr>
                        <a:t>Errores en Registro de Datos: </a:t>
                      </a:r>
                      <a:endParaRPr lang="es-MX" sz="700" dirty="0">
                        <a:effectLst/>
                      </a:endParaRPr>
                    </a:p>
                    <a:p>
                      <a:pPr marL="342900" lvl="0" indent="-342900">
                        <a:buFont typeface="Arial" panose="020B0604020202020204" pitchFamily="34" charset="0"/>
                        <a:buChar char="●"/>
                      </a:pPr>
                      <a:r>
                        <a:rPr lang="es-ES" sz="700" u="none" strike="noStrike" dirty="0">
                          <a:effectLst/>
                        </a:rPr>
                        <a:t>Establecer un proceso para corregir errores en la recopilación de datos, garantizando transparencia y precisión en las estadísticas presentadas.</a:t>
                      </a:r>
                      <a:endParaRPr lang="es-MX" sz="700" u="none" strike="noStrike" dirty="0">
                        <a:effectLst/>
                      </a:endParaRPr>
                    </a:p>
                    <a:p>
                      <a:r>
                        <a:rPr lang="es-ES" sz="700" dirty="0">
                          <a:effectLst/>
                        </a:rPr>
                        <a:t> </a:t>
                      </a:r>
                      <a:endParaRPr lang="es-MX" sz="700" dirty="0">
                        <a:effectLst/>
                      </a:endParaRPr>
                    </a:p>
                    <a:p>
                      <a:r>
                        <a:rPr lang="es-ES" sz="700" dirty="0">
                          <a:effectLst/>
                        </a:rPr>
                        <a:t>4. *Incidentes Disciplinarios:* Definir sanciones claras para situaciones de conducta antideportiva o violaciones de reglas, y asegurar que estas sanciones se reflejen adecuadamente en las estadísticas.</a:t>
                      </a:r>
                      <a:endParaRPr lang="es-MX" sz="700" dirty="0">
                        <a:effectLst/>
                      </a:endParaRPr>
                    </a:p>
                    <a:p>
                      <a:r>
                        <a:rPr lang="es-ES" sz="700" dirty="0">
                          <a:effectLst/>
                        </a:rPr>
                        <a:t> </a:t>
                      </a:r>
                      <a:endParaRPr lang="es-MX" sz="700" dirty="0">
                        <a:effectLst/>
                      </a:endParaRPr>
                    </a:p>
                    <a:p>
                      <a:r>
                        <a:rPr lang="es-ES" sz="700" dirty="0">
                          <a:effectLst/>
                        </a:rPr>
                        <a:t>Problemas Técnicos o Humanos:</a:t>
                      </a:r>
                      <a:endParaRPr lang="es-MX" sz="700" dirty="0">
                        <a:effectLst/>
                      </a:endParaRPr>
                    </a:p>
                    <a:p>
                      <a:pPr marL="342900" lvl="0" indent="-342900">
                        <a:buFont typeface="Arial" panose="020B0604020202020204" pitchFamily="34" charset="0"/>
                        <a:buChar char="●"/>
                      </a:pPr>
                      <a:r>
                        <a:rPr lang="es-ES" sz="700" u="none" strike="noStrike" dirty="0">
                          <a:effectLst/>
                        </a:rPr>
                        <a:t>Tener medidas de respaldo en caso de problemas técnicos que puedan afectar la recopilación de datos, y capacitar al personal encargado para evitar errores humanos.</a:t>
                      </a:r>
                      <a:endParaRPr lang="es-MX" sz="700" u="none" strike="noStrike" dirty="0">
                        <a:effectLst/>
                      </a:endParaRPr>
                    </a:p>
                    <a:p>
                      <a:r>
                        <a:rPr lang="es-ES" sz="700" dirty="0">
                          <a:effectLst/>
                        </a:rPr>
                        <a:t> </a:t>
                      </a:r>
                      <a:endParaRPr lang="es-MX" sz="700" dirty="0">
                        <a:effectLst/>
                      </a:endParaRPr>
                    </a:p>
                    <a:p>
                      <a:r>
                        <a:rPr lang="es-ES" sz="700" dirty="0">
                          <a:effectLst/>
                        </a:rPr>
                        <a:t>Suspensión Temporal del Torneo:</a:t>
                      </a:r>
                      <a:endParaRPr lang="es-MX" sz="700" dirty="0">
                        <a:effectLst/>
                      </a:endParaRPr>
                    </a:p>
                    <a:p>
                      <a:pPr marL="342900" lvl="0" indent="-342900">
                        <a:buFont typeface="Arial" panose="020B0604020202020204" pitchFamily="34" charset="0"/>
                        <a:buChar char="●"/>
                      </a:pPr>
                      <a:r>
                        <a:rPr lang="es-ES" sz="700" u="none" strike="noStrike" dirty="0">
                          <a:effectLst/>
                        </a:rPr>
                        <a:t> En situaciones excepcionales que requieran la suspensión temporal del torneo, determinar cómo se manejarán los resultados y estadísticas acumuladas hasta ese momento.</a:t>
                      </a:r>
                      <a:endParaRPr lang="es-MX" sz="700" u="none" strike="noStrike" dirty="0">
                        <a:effectLst/>
                      </a:endParaRPr>
                    </a:p>
                    <a:p>
                      <a:r>
                        <a:rPr lang="es-ES" sz="700" dirty="0">
                          <a:effectLst/>
                        </a:rPr>
                        <a:t> </a:t>
                      </a:r>
                      <a:endParaRPr lang="es-MX" sz="700" dirty="0">
                        <a:effectLst/>
                      </a:endParaRPr>
                    </a:p>
                    <a:p>
                      <a:r>
                        <a:rPr lang="es-ES" sz="700" dirty="0">
                          <a:effectLst/>
                        </a:rPr>
                        <a:t>Discrepancias en Registros:</a:t>
                      </a:r>
                      <a:endParaRPr lang="es-MX" sz="700" dirty="0">
                        <a:effectLst/>
                      </a:endParaRPr>
                    </a:p>
                    <a:p>
                      <a:pPr marL="342900" lvl="0" indent="-342900">
                        <a:buFont typeface="Arial" panose="020B0604020202020204" pitchFamily="34" charset="0"/>
                        <a:buChar char="●"/>
                      </a:pPr>
                      <a:r>
                        <a:rPr lang="es-ES" sz="700" u="none" strike="noStrike" dirty="0">
                          <a:effectLst/>
                        </a:rPr>
                        <a:t>Establecer un proceso de revisión para abordar discrepancias en los registros, permitiendo a los equipos y jugadores presentar reclamaciones y ajustes si es necesario.</a:t>
                      </a:r>
                      <a:endParaRPr lang="es-MX" sz="700" u="none" strike="noStrike" dirty="0">
                        <a:effectLst/>
                      </a:endParaRPr>
                    </a:p>
                    <a:p>
                      <a:r>
                        <a:rPr lang="es-ES" sz="700" dirty="0">
                          <a:effectLst/>
                        </a:rPr>
                        <a:t> </a:t>
                      </a:r>
                      <a:endParaRPr lang="es-MX" sz="700" dirty="0">
                        <a:effectLst/>
                      </a:endParaRPr>
                    </a:p>
                    <a:p>
                      <a:r>
                        <a:rPr lang="es-ES" sz="700" dirty="0">
                          <a:effectLst/>
                        </a:rPr>
                        <a:t> </a:t>
                      </a:r>
                      <a:endParaRPr lang="es-MX" sz="7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22769" marR="22769" marT="0" marB="0"/>
                </a:tc>
                <a:extLst>
                  <a:ext uri="{0D108BD9-81ED-4DB2-BD59-A6C34878D82A}">
                    <a16:rowId xmlns:a16="http://schemas.microsoft.com/office/drawing/2014/main" val="3122853340"/>
                  </a:ext>
                </a:extLst>
              </a:tr>
              <a:tr h="2200069">
                <a:tc>
                  <a:txBody>
                    <a:bodyPr/>
                    <a:lstStyle/>
                    <a:p>
                      <a:r>
                        <a:rPr lang="es-ES" sz="700" dirty="0">
                          <a:effectLst/>
                        </a:rPr>
                        <a:t>Criterios de Aceptación</a:t>
                      </a:r>
                      <a:endParaRPr lang="es-MX" sz="7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22769" marR="22769" marT="0" marB="0"/>
                </a:tc>
                <a:tc>
                  <a:txBody>
                    <a:bodyPr/>
                    <a:lstStyle/>
                    <a:p>
                      <a:r>
                        <a:rPr lang="es-ES" sz="700" dirty="0">
                          <a:effectLst/>
                        </a:rPr>
                        <a:t>Precisión de los datos:</a:t>
                      </a:r>
                      <a:endParaRPr lang="es-MX" sz="700" dirty="0">
                        <a:effectLst/>
                      </a:endParaRPr>
                    </a:p>
                    <a:p>
                      <a:pPr marL="342900" lvl="0" indent="-342900">
                        <a:buFont typeface="Arial" panose="020B0604020202020204" pitchFamily="34" charset="0"/>
                        <a:buChar char="●"/>
                      </a:pPr>
                      <a:r>
                        <a:rPr lang="es-ES" sz="700" u="none" strike="noStrike" dirty="0">
                          <a:effectLst/>
                        </a:rPr>
                        <a:t>Las estadísticas deben reflejar con precisión los resultados de todos los datos de los partidos y jugadores.</a:t>
                      </a:r>
                      <a:endParaRPr lang="es-MX" sz="700" u="none" strike="noStrike" dirty="0">
                        <a:effectLst/>
                      </a:endParaRPr>
                    </a:p>
                    <a:p>
                      <a:r>
                        <a:rPr lang="es-ES" sz="700" dirty="0">
                          <a:effectLst/>
                        </a:rPr>
                        <a:t>Actualización oportuna:</a:t>
                      </a:r>
                      <a:endParaRPr lang="es-MX" sz="700" dirty="0">
                        <a:effectLst/>
                      </a:endParaRPr>
                    </a:p>
                    <a:p>
                      <a:pPr marL="342900" lvl="0" indent="-342900">
                        <a:buFont typeface="Arial" panose="020B0604020202020204" pitchFamily="34" charset="0"/>
                        <a:buChar char="●"/>
                      </a:pPr>
                      <a:r>
                        <a:rPr lang="es-ES" sz="700" u="none" strike="noStrike" dirty="0">
                          <a:effectLst/>
                        </a:rPr>
                        <a:t>Las estadísticas deben actualizarse en tiempo real o con una frecuencia acordada para reflejar los cambios en la clasificación después de cada partido.</a:t>
                      </a:r>
                      <a:endParaRPr lang="es-MX" sz="700" u="none" strike="noStrike" dirty="0">
                        <a:effectLst/>
                      </a:endParaRPr>
                    </a:p>
                    <a:p>
                      <a:r>
                        <a:rPr lang="es-ES" sz="700" dirty="0">
                          <a:effectLst/>
                        </a:rPr>
                        <a:t> </a:t>
                      </a:r>
                      <a:endParaRPr lang="es-MX" sz="700" dirty="0">
                        <a:effectLst/>
                      </a:endParaRPr>
                    </a:p>
                    <a:p>
                      <a:r>
                        <a:rPr lang="es-ES" sz="700" dirty="0">
                          <a:effectLst/>
                        </a:rPr>
                        <a:t>Visualización clara:</a:t>
                      </a:r>
                      <a:endParaRPr lang="es-MX" sz="700" dirty="0">
                        <a:effectLst/>
                      </a:endParaRPr>
                    </a:p>
                    <a:p>
                      <a:pPr marL="342900" lvl="0" indent="-342900">
                        <a:buFont typeface="Arial" panose="020B0604020202020204" pitchFamily="34" charset="0"/>
                        <a:buChar char="●"/>
                      </a:pPr>
                      <a:r>
                        <a:rPr lang="es-ES" sz="700" u="none" strike="noStrike" dirty="0">
                          <a:effectLst/>
                        </a:rPr>
                        <a:t>La presentación de la tabla debe ser clara y comprensible, permitiendo a los usuarios entender fácilmente la posición de cada equipo.</a:t>
                      </a:r>
                      <a:endParaRPr lang="es-MX" sz="700" u="none" strike="noStrike" dirty="0">
                        <a:effectLst/>
                      </a:endParaRPr>
                    </a:p>
                    <a:p>
                      <a:r>
                        <a:rPr lang="es-ES" sz="700" dirty="0">
                          <a:effectLst/>
                        </a:rPr>
                        <a:t> </a:t>
                      </a:r>
                      <a:endParaRPr lang="es-MX" sz="700" dirty="0">
                        <a:effectLst/>
                      </a:endParaRPr>
                    </a:p>
                    <a:p>
                      <a:r>
                        <a:rPr lang="es-ES" sz="700" dirty="0">
                          <a:effectLst/>
                        </a:rPr>
                        <a:t>Accesibilidad:</a:t>
                      </a:r>
                      <a:endParaRPr lang="es-MX" sz="700" dirty="0">
                        <a:effectLst/>
                      </a:endParaRPr>
                    </a:p>
                    <a:p>
                      <a:pPr marL="342900" lvl="0" indent="-342900">
                        <a:buFont typeface="Arial" panose="020B0604020202020204" pitchFamily="34" charset="0"/>
                        <a:buChar char="●"/>
                      </a:pPr>
                      <a:r>
                        <a:rPr lang="es-ES" sz="700" u="none" strike="noStrike" dirty="0">
                          <a:effectLst/>
                        </a:rPr>
                        <a:t>Las estadísticas deben ser accesibles para todos los usuarios, ya sea a través de plataformas en línea, documentos impresos u otros medios según lo acordado.</a:t>
                      </a:r>
                      <a:endParaRPr lang="es-MX" sz="700" u="none" strike="noStrike" dirty="0">
                        <a:effectLst/>
                      </a:endParaRPr>
                    </a:p>
                    <a:p>
                      <a:r>
                        <a:rPr lang="es-ES" sz="700" dirty="0">
                          <a:effectLst/>
                        </a:rPr>
                        <a:t> </a:t>
                      </a:r>
                      <a:endParaRPr lang="es-MX" sz="700" dirty="0">
                        <a:effectLst/>
                      </a:endParaRPr>
                    </a:p>
                    <a:p>
                      <a:r>
                        <a:rPr lang="es-ES" sz="700" dirty="0">
                          <a:effectLst/>
                        </a:rPr>
                        <a:t>Consistencia con resultados oficiales:</a:t>
                      </a:r>
                      <a:endParaRPr lang="es-MX" sz="700" dirty="0">
                        <a:effectLst/>
                      </a:endParaRPr>
                    </a:p>
                    <a:p>
                      <a:pPr marL="342900" lvl="0" indent="-342900">
                        <a:buFont typeface="Arial" panose="020B0604020202020204" pitchFamily="34" charset="0"/>
                        <a:buChar char="●"/>
                      </a:pPr>
                      <a:r>
                        <a:rPr lang="es-ES" sz="700" u="none" strike="noStrike" dirty="0">
                          <a:effectLst/>
                        </a:rPr>
                        <a:t>La información debe coincidir con los resultados oficiales de los partidos, evitando discrepancias o errores.</a:t>
                      </a:r>
                      <a:endParaRPr lang="es-MX" sz="700" u="none" strike="noStrike" dirty="0">
                        <a:effectLst/>
                      </a:endParaRPr>
                    </a:p>
                    <a:p>
                      <a:r>
                        <a:rPr lang="es-ES" sz="700" dirty="0">
                          <a:effectLst/>
                        </a:rPr>
                        <a:t> </a:t>
                      </a:r>
                      <a:endParaRPr lang="es-MX" sz="700" dirty="0">
                        <a:effectLst/>
                      </a:endParaRPr>
                    </a:p>
                    <a:p>
                      <a:r>
                        <a:rPr lang="es-ES" sz="700" dirty="0">
                          <a:effectLst/>
                        </a:rPr>
                        <a:t>Integridad y seguridad: </a:t>
                      </a:r>
                      <a:endParaRPr lang="es-MX" sz="700" dirty="0">
                        <a:effectLst/>
                      </a:endParaRPr>
                    </a:p>
                    <a:p>
                      <a:pPr marL="342900" lvl="0" indent="-342900">
                        <a:buFont typeface="Arial" panose="020B0604020202020204" pitchFamily="34" charset="0"/>
                        <a:buChar char="●"/>
                      </a:pPr>
                      <a:r>
                        <a:rPr lang="es-ES" sz="700" u="none" strike="noStrike" dirty="0">
                          <a:effectLst/>
                        </a:rPr>
                        <a:t>Las estadísticas deben protegerse contra manipulaciones no autorizadas y mantener la integridad de los datos.</a:t>
                      </a:r>
                      <a:endParaRPr lang="es-MX" sz="700" u="none" strike="noStrike" dirty="0">
                        <a:effectLst/>
                      </a:endParaRPr>
                    </a:p>
                    <a:p>
                      <a:r>
                        <a:rPr lang="es-ES" sz="700" dirty="0">
                          <a:effectLst/>
                        </a:rPr>
                        <a:t> </a:t>
                      </a:r>
                      <a:endParaRPr lang="es-MX" sz="7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22769" marR="22769" marT="0" marB="0"/>
                </a:tc>
                <a:extLst>
                  <a:ext uri="{0D108BD9-81ED-4DB2-BD59-A6C34878D82A}">
                    <a16:rowId xmlns:a16="http://schemas.microsoft.com/office/drawing/2014/main" val="2975198886"/>
                  </a:ext>
                </a:extLst>
              </a:tr>
              <a:tr h="110003">
                <a:tc>
                  <a:txBody>
                    <a:bodyPr/>
                    <a:lstStyle/>
                    <a:p>
                      <a:r>
                        <a:rPr lang="es-ES" sz="700">
                          <a:effectLst/>
                        </a:rPr>
                        <a:t>Requerimiento No Funcional Relacionado</a:t>
                      </a:r>
                      <a:endParaRPr lang="es-MX" sz="700">
                        <a:effectLst/>
                        <a:latin typeface="Arial" panose="020B0604020202020204" pitchFamily="34" charset="0"/>
                        <a:ea typeface="Times New Roman" panose="02020603050405020304" pitchFamily="18" charset="0"/>
                        <a:cs typeface="Times New Roman" panose="02020603050405020304" pitchFamily="18" charset="0"/>
                      </a:endParaRPr>
                    </a:p>
                  </a:txBody>
                  <a:tcPr marL="22769" marR="22769" marT="0" marB="0"/>
                </a:tc>
                <a:tc>
                  <a:txBody>
                    <a:bodyPr/>
                    <a:lstStyle/>
                    <a:p>
                      <a:r>
                        <a:rPr lang="es-ES" sz="700" dirty="0">
                          <a:effectLst/>
                        </a:rPr>
                        <a:t> </a:t>
                      </a:r>
                      <a:endParaRPr lang="es-MX" sz="7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22769" marR="22769" marT="0" marB="0"/>
                </a:tc>
                <a:extLst>
                  <a:ext uri="{0D108BD9-81ED-4DB2-BD59-A6C34878D82A}">
                    <a16:rowId xmlns:a16="http://schemas.microsoft.com/office/drawing/2014/main" val="3112195101"/>
                  </a:ext>
                </a:extLst>
              </a:tr>
            </a:tbl>
          </a:graphicData>
        </a:graphic>
      </p:graphicFrame>
    </p:spTree>
    <p:extLst>
      <p:ext uri="{BB962C8B-B14F-4D97-AF65-F5344CB8AC3E}">
        <p14:creationId xmlns:p14="http://schemas.microsoft.com/office/powerpoint/2010/main" val="11941730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12"/>
          <p:cNvSpPr txBox="1">
            <a:spLocks noGrp="1"/>
          </p:cNvSpPr>
          <p:nvPr>
            <p:ph type="title"/>
          </p:nvPr>
        </p:nvSpPr>
        <p:spPr>
          <a:xfrm>
            <a:off x="456217" y="330750"/>
            <a:ext cx="10260000" cy="836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000"/>
              <a:buFont typeface="Work Sans Medium"/>
              <a:buNone/>
            </a:pPr>
            <a:r>
              <a:rPr lang="es-MX" sz="4000" dirty="0">
                <a:solidFill>
                  <a:schemeClr val="lt1"/>
                </a:solidFill>
                <a:latin typeface="Work Sans Medium"/>
                <a:ea typeface="Work Sans Medium"/>
                <a:cs typeface="Work Sans Medium"/>
                <a:sym typeface="Work Sans Medium"/>
              </a:rPr>
              <a:t>Requerimientos No Funcionales  </a:t>
            </a:r>
            <a:endParaRPr dirty="0"/>
          </a:p>
        </p:txBody>
      </p:sp>
      <p:graphicFrame>
        <p:nvGraphicFramePr>
          <p:cNvPr id="4" name="Tabla 3">
            <a:extLst>
              <a:ext uri="{FF2B5EF4-FFF2-40B4-BE49-F238E27FC236}">
                <a16:creationId xmlns:a16="http://schemas.microsoft.com/office/drawing/2014/main" id="{F1950EB2-AD71-4197-9794-A4342AAEAB8D}"/>
              </a:ext>
            </a:extLst>
          </p:cNvPr>
          <p:cNvGraphicFramePr>
            <a:graphicFrameLocks noGrp="1"/>
          </p:cNvGraphicFramePr>
          <p:nvPr>
            <p:extLst>
              <p:ext uri="{D42A27DB-BD31-4B8C-83A1-F6EECF244321}">
                <p14:modId xmlns:p14="http://schemas.microsoft.com/office/powerpoint/2010/main" val="2148376146"/>
              </p:ext>
            </p:extLst>
          </p:nvPr>
        </p:nvGraphicFramePr>
        <p:xfrm>
          <a:off x="236969" y="1748353"/>
          <a:ext cx="5610225" cy="2162175"/>
        </p:xfrm>
        <a:graphic>
          <a:graphicData uri="http://schemas.openxmlformats.org/drawingml/2006/table">
            <a:tbl>
              <a:tblPr>
                <a:tableStyleId>{5C22544A-7EE6-4342-B048-85BDC9FD1C3A}</a:tableStyleId>
              </a:tblPr>
              <a:tblGrid>
                <a:gridCol w="1359862">
                  <a:extLst>
                    <a:ext uri="{9D8B030D-6E8A-4147-A177-3AD203B41FA5}">
                      <a16:colId xmlns:a16="http://schemas.microsoft.com/office/drawing/2014/main" val="3447028642"/>
                    </a:ext>
                  </a:extLst>
                </a:gridCol>
                <a:gridCol w="4250363">
                  <a:extLst>
                    <a:ext uri="{9D8B030D-6E8A-4147-A177-3AD203B41FA5}">
                      <a16:colId xmlns:a16="http://schemas.microsoft.com/office/drawing/2014/main" val="760072295"/>
                    </a:ext>
                  </a:extLst>
                </a:gridCol>
              </a:tblGrid>
              <a:tr h="314325">
                <a:tc>
                  <a:txBody>
                    <a:bodyPr/>
                    <a:lstStyle/>
                    <a:p>
                      <a:pPr>
                        <a:spcBef>
                          <a:spcPts val="1200"/>
                        </a:spcBef>
                        <a:spcAft>
                          <a:spcPts val="1200"/>
                        </a:spcAft>
                      </a:pPr>
                      <a:r>
                        <a:rPr lang="es-ES" sz="1000">
                          <a:effectLst/>
                        </a:rPr>
                        <a:t>Identificación del requerimiento:</a:t>
                      </a:r>
                      <a:endParaRPr lang="es-MX" sz="1000">
                        <a:effectLst/>
                        <a:latin typeface="Arial" panose="020B0604020202020204" pitchFamily="34" charset="0"/>
                        <a:ea typeface="Times New Roman" panose="02020603050405020304" pitchFamily="18" charset="0"/>
                        <a:cs typeface="Times New Roman" panose="02020603050405020304" pitchFamily="18" charset="0"/>
                      </a:endParaRPr>
                    </a:p>
                  </a:txBody>
                  <a:tcPr marL="63500" marR="63500" marT="0" marB="0"/>
                </a:tc>
                <a:tc>
                  <a:txBody>
                    <a:bodyPr/>
                    <a:lstStyle/>
                    <a:p>
                      <a:pPr>
                        <a:spcBef>
                          <a:spcPts val="1200"/>
                        </a:spcBef>
                        <a:spcAft>
                          <a:spcPts val="1200"/>
                        </a:spcAft>
                      </a:pPr>
                      <a:r>
                        <a:rPr lang="es-ES" sz="1000">
                          <a:effectLst/>
                        </a:rPr>
                        <a:t>RNF01</a:t>
                      </a:r>
                      <a:endParaRPr lang="es-MX" sz="1000">
                        <a:effectLst/>
                        <a:latin typeface="Arial" panose="020B0604020202020204" pitchFamily="34" charset="0"/>
                        <a:ea typeface="Times New Roman" panose="02020603050405020304" pitchFamily="18" charset="0"/>
                        <a:cs typeface="Times New Roman" panose="02020603050405020304" pitchFamily="18" charset="0"/>
                      </a:endParaRPr>
                    </a:p>
                  </a:txBody>
                  <a:tcPr marL="63500" marR="63500" marT="0" marB="0"/>
                </a:tc>
                <a:extLst>
                  <a:ext uri="{0D108BD9-81ED-4DB2-BD59-A6C34878D82A}">
                    <a16:rowId xmlns:a16="http://schemas.microsoft.com/office/drawing/2014/main" val="2504554913"/>
                  </a:ext>
                </a:extLst>
              </a:tr>
              <a:tr h="314325">
                <a:tc>
                  <a:txBody>
                    <a:bodyPr/>
                    <a:lstStyle/>
                    <a:p>
                      <a:pPr>
                        <a:spcBef>
                          <a:spcPts val="1200"/>
                        </a:spcBef>
                        <a:spcAft>
                          <a:spcPts val="1200"/>
                        </a:spcAft>
                      </a:pPr>
                      <a:r>
                        <a:rPr lang="es-ES" sz="1000">
                          <a:effectLst/>
                        </a:rPr>
                        <a:t>Nombre del Requerimiento:</a:t>
                      </a:r>
                      <a:endParaRPr lang="es-MX" sz="1000">
                        <a:effectLst/>
                        <a:latin typeface="Arial" panose="020B0604020202020204" pitchFamily="34" charset="0"/>
                        <a:ea typeface="Times New Roman" panose="02020603050405020304" pitchFamily="18" charset="0"/>
                        <a:cs typeface="Times New Roman" panose="02020603050405020304" pitchFamily="18" charset="0"/>
                      </a:endParaRPr>
                    </a:p>
                  </a:txBody>
                  <a:tcPr marL="63500" marR="63500" marT="0" marB="0"/>
                </a:tc>
                <a:tc>
                  <a:txBody>
                    <a:bodyPr/>
                    <a:lstStyle/>
                    <a:p>
                      <a:pPr>
                        <a:spcBef>
                          <a:spcPts val="1200"/>
                        </a:spcBef>
                        <a:spcAft>
                          <a:spcPts val="1200"/>
                        </a:spcAft>
                      </a:pPr>
                      <a:r>
                        <a:rPr lang="es-ES" sz="1000">
                          <a:effectLst/>
                        </a:rPr>
                        <a:t>Interfaz del sistema.</a:t>
                      </a:r>
                      <a:endParaRPr lang="es-MX" sz="1000">
                        <a:effectLst/>
                        <a:latin typeface="Arial" panose="020B0604020202020204" pitchFamily="34" charset="0"/>
                        <a:ea typeface="Times New Roman" panose="02020603050405020304" pitchFamily="18" charset="0"/>
                        <a:cs typeface="Times New Roman" panose="02020603050405020304" pitchFamily="18" charset="0"/>
                      </a:endParaRPr>
                    </a:p>
                  </a:txBody>
                  <a:tcPr marL="63500" marR="63500" marT="0" marB="0"/>
                </a:tc>
                <a:extLst>
                  <a:ext uri="{0D108BD9-81ED-4DB2-BD59-A6C34878D82A}">
                    <a16:rowId xmlns:a16="http://schemas.microsoft.com/office/drawing/2014/main" val="3674774443"/>
                  </a:ext>
                </a:extLst>
              </a:tr>
              <a:tr h="314325">
                <a:tc>
                  <a:txBody>
                    <a:bodyPr/>
                    <a:lstStyle/>
                    <a:p>
                      <a:pPr>
                        <a:spcBef>
                          <a:spcPts val="1200"/>
                        </a:spcBef>
                        <a:spcAft>
                          <a:spcPts val="1200"/>
                        </a:spcAft>
                      </a:pPr>
                      <a:r>
                        <a:rPr lang="es-ES" sz="1000">
                          <a:effectLst/>
                        </a:rPr>
                        <a:t>Características:</a:t>
                      </a:r>
                      <a:endParaRPr lang="es-MX" sz="1000">
                        <a:effectLst/>
                        <a:latin typeface="Arial" panose="020B0604020202020204" pitchFamily="34" charset="0"/>
                        <a:ea typeface="Times New Roman" panose="02020603050405020304" pitchFamily="18" charset="0"/>
                        <a:cs typeface="Times New Roman" panose="02020603050405020304" pitchFamily="18" charset="0"/>
                      </a:endParaRPr>
                    </a:p>
                  </a:txBody>
                  <a:tcPr marL="63500" marR="63500" marT="0" marB="0"/>
                </a:tc>
                <a:tc>
                  <a:txBody>
                    <a:bodyPr/>
                    <a:lstStyle/>
                    <a:p>
                      <a:pPr>
                        <a:spcBef>
                          <a:spcPts val="1200"/>
                        </a:spcBef>
                        <a:spcAft>
                          <a:spcPts val="1200"/>
                        </a:spcAft>
                      </a:pPr>
                      <a:r>
                        <a:rPr lang="es-ES" sz="1000">
                          <a:effectLst/>
                        </a:rPr>
                        <a:t>El sistema presentara una interfaz de usuario sencilla para que sea de fácil manejo a los usuarios del sistema.</a:t>
                      </a:r>
                      <a:endParaRPr lang="es-MX" sz="1000">
                        <a:effectLst/>
                        <a:latin typeface="Arial" panose="020B0604020202020204" pitchFamily="34" charset="0"/>
                        <a:ea typeface="Times New Roman" panose="02020603050405020304" pitchFamily="18" charset="0"/>
                        <a:cs typeface="Times New Roman" panose="02020603050405020304" pitchFamily="18" charset="0"/>
                      </a:endParaRPr>
                    </a:p>
                  </a:txBody>
                  <a:tcPr marL="63500" marR="63500" marT="0" marB="0"/>
                </a:tc>
                <a:extLst>
                  <a:ext uri="{0D108BD9-81ED-4DB2-BD59-A6C34878D82A}">
                    <a16:rowId xmlns:a16="http://schemas.microsoft.com/office/drawing/2014/main" val="3795554012"/>
                  </a:ext>
                </a:extLst>
              </a:tr>
              <a:tr h="485775">
                <a:tc>
                  <a:txBody>
                    <a:bodyPr/>
                    <a:lstStyle/>
                    <a:p>
                      <a:pPr>
                        <a:spcBef>
                          <a:spcPts val="1200"/>
                        </a:spcBef>
                        <a:spcAft>
                          <a:spcPts val="1200"/>
                        </a:spcAft>
                      </a:pPr>
                      <a:r>
                        <a:rPr lang="es-ES" sz="1000">
                          <a:effectLst/>
                        </a:rPr>
                        <a:t>Descripción del requerimiento:</a:t>
                      </a:r>
                      <a:endParaRPr lang="es-MX" sz="1000">
                        <a:effectLst/>
                        <a:latin typeface="Arial" panose="020B0604020202020204" pitchFamily="34" charset="0"/>
                        <a:ea typeface="Times New Roman" panose="02020603050405020304" pitchFamily="18" charset="0"/>
                        <a:cs typeface="Times New Roman" panose="02020603050405020304" pitchFamily="18" charset="0"/>
                      </a:endParaRPr>
                    </a:p>
                  </a:txBody>
                  <a:tcPr marL="63500" marR="63500" marT="0" marB="0"/>
                </a:tc>
                <a:tc>
                  <a:txBody>
                    <a:bodyPr/>
                    <a:lstStyle/>
                    <a:p>
                      <a:pPr algn="just">
                        <a:spcBef>
                          <a:spcPts val="1200"/>
                        </a:spcBef>
                        <a:spcAft>
                          <a:spcPts val="1200"/>
                        </a:spcAft>
                      </a:pPr>
                      <a:r>
                        <a:rPr lang="es-ES" sz="1000">
                          <a:effectLst/>
                        </a:rPr>
                        <a:t>El sistema debe tener una interfaz de uso intuitiva y sencilla.</a:t>
                      </a:r>
                      <a:endParaRPr lang="es-MX" sz="1000">
                        <a:effectLst/>
                      </a:endParaRPr>
                    </a:p>
                    <a:p>
                      <a:pPr>
                        <a:spcBef>
                          <a:spcPts val="1200"/>
                        </a:spcBef>
                        <a:spcAft>
                          <a:spcPts val="1200"/>
                        </a:spcAft>
                      </a:pPr>
                      <a:r>
                        <a:rPr lang="es-ES" sz="1000">
                          <a:effectLst/>
                        </a:rPr>
                        <a:t> </a:t>
                      </a:r>
                      <a:endParaRPr lang="es-MX" sz="1000">
                        <a:effectLst/>
                        <a:latin typeface="Arial" panose="020B0604020202020204" pitchFamily="34" charset="0"/>
                        <a:ea typeface="Times New Roman" panose="02020603050405020304" pitchFamily="18" charset="0"/>
                        <a:cs typeface="Times New Roman" panose="02020603050405020304" pitchFamily="18" charset="0"/>
                      </a:endParaRPr>
                    </a:p>
                  </a:txBody>
                  <a:tcPr marL="63500" marR="63500" marT="0" marB="0"/>
                </a:tc>
                <a:extLst>
                  <a:ext uri="{0D108BD9-81ED-4DB2-BD59-A6C34878D82A}">
                    <a16:rowId xmlns:a16="http://schemas.microsoft.com/office/drawing/2014/main" val="1245668814"/>
                  </a:ext>
                </a:extLst>
              </a:tr>
              <a:tr h="485775">
                <a:tc gridSpan="2">
                  <a:txBody>
                    <a:bodyPr/>
                    <a:lstStyle/>
                    <a:p>
                      <a:pPr>
                        <a:spcBef>
                          <a:spcPts val="1200"/>
                        </a:spcBef>
                        <a:spcAft>
                          <a:spcPts val="1200"/>
                        </a:spcAft>
                      </a:pPr>
                      <a:r>
                        <a:rPr lang="es-ES" sz="1000" dirty="0">
                          <a:effectLst/>
                        </a:rPr>
                        <a:t>Prioridad del requerimiento: 	</a:t>
                      </a:r>
                      <a:endParaRPr lang="es-MX" sz="1000" dirty="0">
                        <a:effectLst/>
                      </a:endParaRPr>
                    </a:p>
                    <a:p>
                      <a:pPr>
                        <a:spcBef>
                          <a:spcPts val="1200"/>
                        </a:spcBef>
                        <a:spcAft>
                          <a:spcPts val="1200"/>
                        </a:spcAft>
                      </a:pPr>
                      <a:r>
                        <a:rPr lang="es-ES" sz="1000" dirty="0">
                          <a:effectLst/>
                        </a:rPr>
                        <a:t>Alta              	</a:t>
                      </a:r>
                      <a:endParaRPr lang="es-MX" sz="10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3500" marR="63500" marT="0" marB="0"/>
                </a:tc>
                <a:tc hMerge="1">
                  <a:txBody>
                    <a:bodyPr/>
                    <a:lstStyle/>
                    <a:p>
                      <a:endParaRPr lang="es-MX"/>
                    </a:p>
                  </a:txBody>
                  <a:tcPr/>
                </a:tc>
                <a:extLst>
                  <a:ext uri="{0D108BD9-81ED-4DB2-BD59-A6C34878D82A}">
                    <a16:rowId xmlns:a16="http://schemas.microsoft.com/office/drawing/2014/main" val="3774580075"/>
                  </a:ext>
                </a:extLst>
              </a:tr>
            </a:tbl>
          </a:graphicData>
        </a:graphic>
      </p:graphicFrame>
      <p:graphicFrame>
        <p:nvGraphicFramePr>
          <p:cNvPr id="5" name="Tabla 4">
            <a:extLst>
              <a:ext uri="{FF2B5EF4-FFF2-40B4-BE49-F238E27FC236}">
                <a16:creationId xmlns:a16="http://schemas.microsoft.com/office/drawing/2014/main" id="{29474747-A94B-4689-A1F2-F48339C0AF1D}"/>
              </a:ext>
            </a:extLst>
          </p:cNvPr>
          <p:cNvGraphicFramePr>
            <a:graphicFrameLocks noGrp="1"/>
          </p:cNvGraphicFramePr>
          <p:nvPr>
            <p:extLst>
              <p:ext uri="{D42A27DB-BD31-4B8C-83A1-F6EECF244321}">
                <p14:modId xmlns:p14="http://schemas.microsoft.com/office/powerpoint/2010/main" val="1134316278"/>
              </p:ext>
            </p:extLst>
          </p:nvPr>
        </p:nvGraphicFramePr>
        <p:xfrm>
          <a:off x="236969" y="4082765"/>
          <a:ext cx="5610225" cy="2305050"/>
        </p:xfrm>
        <a:graphic>
          <a:graphicData uri="http://schemas.openxmlformats.org/drawingml/2006/table">
            <a:tbl>
              <a:tblPr>
                <a:tableStyleId>{5C22544A-7EE6-4342-B048-85BDC9FD1C3A}</a:tableStyleId>
              </a:tblPr>
              <a:tblGrid>
                <a:gridCol w="1359862">
                  <a:extLst>
                    <a:ext uri="{9D8B030D-6E8A-4147-A177-3AD203B41FA5}">
                      <a16:colId xmlns:a16="http://schemas.microsoft.com/office/drawing/2014/main" val="2018854660"/>
                    </a:ext>
                  </a:extLst>
                </a:gridCol>
                <a:gridCol w="4250363">
                  <a:extLst>
                    <a:ext uri="{9D8B030D-6E8A-4147-A177-3AD203B41FA5}">
                      <a16:colId xmlns:a16="http://schemas.microsoft.com/office/drawing/2014/main" val="2799654966"/>
                    </a:ext>
                  </a:extLst>
                </a:gridCol>
              </a:tblGrid>
              <a:tr h="314325">
                <a:tc>
                  <a:txBody>
                    <a:bodyPr/>
                    <a:lstStyle/>
                    <a:p>
                      <a:pPr>
                        <a:spcBef>
                          <a:spcPts val="1200"/>
                        </a:spcBef>
                        <a:spcAft>
                          <a:spcPts val="1200"/>
                        </a:spcAft>
                      </a:pPr>
                      <a:r>
                        <a:rPr lang="es-ES" sz="1000">
                          <a:effectLst/>
                        </a:rPr>
                        <a:t>Identificación del requerimiento:</a:t>
                      </a:r>
                      <a:endParaRPr lang="es-MX" sz="1000">
                        <a:effectLst/>
                        <a:latin typeface="Arial" panose="020B0604020202020204" pitchFamily="34" charset="0"/>
                        <a:ea typeface="Times New Roman" panose="02020603050405020304" pitchFamily="18" charset="0"/>
                        <a:cs typeface="Times New Roman" panose="02020603050405020304" pitchFamily="18" charset="0"/>
                      </a:endParaRPr>
                    </a:p>
                  </a:txBody>
                  <a:tcPr marL="63500" marR="63500" marT="0" marB="0"/>
                </a:tc>
                <a:tc>
                  <a:txBody>
                    <a:bodyPr/>
                    <a:lstStyle/>
                    <a:p>
                      <a:pPr>
                        <a:spcBef>
                          <a:spcPts val="1200"/>
                        </a:spcBef>
                        <a:spcAft>
                          <a:spcPts val="1200"/>
                        </a:spcAft>
                      </a:pPr>
                      <a:r>
                        <a:rPr lang="es-ES" sz="1000">
                          <a:effectLst/>
                        </a:rPr>
                        <a:t>RNF02</a:t>
                      </a:r>
                      <a:endParaRPr lang="es-MX" sz="1000">
                        <a:effectLst/>
                        <a:latin typeface="Arial" panose="020B0604020202020204" pitchFamily="34" charset="0"/>
                        <a:ea typeface="Times New Roman" panose="02020603050405020304" pitchFamily="18" charset="0"/>
                        <a:cs typeface="Times New Roman" panose="02020603050405020304" pitchFamily="18" charset="0"/>
                      </a:endParaRPr>
                    </a:p>
                  </a:txBody>
                  <a:tcPr marL="63500" marR="63500" marT="0" marB="0"/>
                </a:tc>
                <a:extLst>
                  <a:ext uri="{0D108BD9-81ED-4DB2-BD59-A6C34878D82A}">
                    <a16:rowId xmlns:a16="http://schemas.microsoft.com/office/drawing/2014/main" val="3489093813"/>
                  </a:ext>
                </a:extLst>
              </a:tr>
              <a:tr h="314325">
                <a:tc>
                  <a:txBody>
                    <a:bodyPr/>
                    <a:lstStyle/>
                    <a:p>
                      <a:pPr>
                        <a:spcBef>
                          <a:spcPts val="1200"/>
                        </a:spcBef>
                        <a:spcAft>
                          <a:spcPts val="1200"/>
                        </a:spcAft>
                      </a:pPr>
                      <a:r>
                        <a:rPr lang="es-ES" sz="1000">
                          <a:effectLst/>
                        </a:rPr>
                        <a:t>Nombre del Requerimiento:</a:t>
                      </a:r>
                      <a:endParaRPr lang="es-MX" sz="1000">
                        <a:effectLst/>
                        <a:latin typeface="Arial" panose="020B0604020202020204" pitchFamily="34" charset="0"/>
                        <a:ea typeface="Times New Roman" panose="02020603050405020304" pitchFamily="18" charset="0"/>
                        <a:cs typeface="Times New Roman" panose="02020603050405020304" pitchFamily="18" charset="0"/>
                      </a:endParaRPr>
                    </a:p>
                  </a:txBody>
                  <a:tcPr marL="63500" marR="63500" marT="0" marB="0"/>
                </a:tc>
                <a:tc>
                  <a:txBody>
                    <a:bodyPr/>
                    <a:lstStyle/>
                    <a:p>
                      <a:pPr>
                        <a:spcBef>
                          <a:spcPts val="1200"/>
                        </a:spcBef>
                        <a:spcAft>
                          <a:spcPts val="1200"/>
                        </a:spcAft>
                      </a:pPr>
                      <a:r>
                        <a:rPr lang="es-ES" sz="1000">
                          <a:effectLst/>
                        </a:rPr>
                        <a:t>Ayuda en el uso del sitema.</a:t>
                      </a:r>
                      <a:endParaRPr lang="es-MX" sz="1000">
                        <a:effectLst/>
                        <a:latin typeface="Arial" panose="020B0604020202020204" pitchFamily="34" charset="0"/>
                        <a:ea typeface="Times New Roman" panose="02020603050405020304" pitchFamily="18" charset="0"/>
                        <a:cs typeface="Times New Roman" panose="02020603050405020304" pitchFamily="18" charset="0"/>
                      </a:endParaRPr>
                    </a:p>
                  </a:txBody>
                  <a:tcPr marL="63500" marR="63500" marT="0" marB="0"/>
                </a:tc>
                <a:extLst>
                  <a:ext uri="{0D108BD9-81ED-4DB2-BD59-A6C34878D82A}">
                    <a16:rowId xmlns:a16="http://schemas.microsoft.com/office/drawing/2014/main" val="1078346498"/>
                  </a:ext>
                </a:extLst>
              </a:tr>
              <a:tr h="533400">
                <a:tc>
                  <a:txBody>
                    <a:bodyPr/>
                    <a:lstStyle/>
                    <a:p>
                      <a:pPr>
                        <a:spcBef>
                          <a:spcPts val="1200"/>
                        </a:spcBef>
                        <a:spcAft>
                          <a:spcPts val="1200"/>
                        </a:spcAft>
                      </a:pPr>
                      <a:r>
                        <a:rPr lang="es-ES" sz="1000">
                          <a:effectLst/>
                        </a:rPr>
                        <a:t>Características:</a:t>
                      </a:r>
                      <a:endParaRPr lang="es-MX" sz="1000">
                        <a:effectLst/>
                        <a:latin typeface="Arial" panose="020B0604020202020204" pitchFamily="34" charset="0"/>
                        <a:ea typeface="Times New Roman" panose="02020603050405020304" pitchFamily="18" charset="0"/>
                        <a:cs typeface="Times New Roman" panose="02020603050405020304" pitchFamily="18" charset="0"/>
                      </a:endParaRPr>
                    </a:p>
                  </a:txBody>
                  <a:tcPr marL="63500" marR="63500" marT="0" marB="0"/>
                </a:tc>
                <a:tc>
                  <a:txBody>
                    <a:bodyPr/>
                    <a:lstStyle/>
                    <a:p>
                      <a:pPr algn="just">
                        <a:spcBef>
                          <a:spcPts val="1200"/>
                        </a:spcBef>
                        <a:spcAft>
                          <a:spcPts val="1200"/>
                        </a:spcAft>
                      </a:pPr>
                      <a:r>
                        <a:rPr lang="es-ES" sz="1000">
                          <a:effectLst/>
                        </a:rPr>
                        <a:t>La interfaz del usuario deberá de presentar un sistema de ayuda para que los mismos usuarios del sistema se les faciliten el trabajo en cuanto al manejo del sistema.</a:t>
                      </a:r>
                      <a:endParaRPr lang="es-MX" sz="1000">
                        <a:effectLst/>
                        <a:latin typeface="Arial" panose="020B0604020202020204" pitchFamily="34" charset="0"/>
                        <a:ea typeface="Times New Roman" panose="02020603050405020304" pitchFamily="18" charset="0"/>
                        <a:cs typeface="Times New Roman" panose="02020603050405020304" pitchFamily="18" charset="0"/>
                      </a:endParaRPr>
                    </a:p>
                  </a:txBody>
                  <a:tcPr marL="63500" marR="63500" marT="0" marB="0"/>
                </a:tc>
                <a:extLst>
                  <a:ext uri="{0D108BD9-81ED-4DB2-BD59-A6C34878D82A}">
                    <a16:rowId xmlns:a16="http://schemas.microsoft.com/office/drawing/2014/main" val="2306479062"/>
                  </a:ext>
                </a:extLst>
              </a:tr>
              <a:tr h="533400">
                <a:tc>
                  <a:txBody>
                    <a:bodyPr/>
                    <a:lstStyle/>
                    <a:p>
                      <a:pPr>
                        <a:spcBef>
                          <a:spcPts val="1200"/>
                        </a:spcBef>
                        <a:spcAft>
                          <a:spcPts val="1200"/>
                        </a:spcAft>
                      </a:pPr>
                      <a:r>
                        <a:rPr lang="es-ES" sz="1000">
                          <a:effectLst/>
                        </a:rPr>
                        <a:t>Descripción del requerimiento:</a:t>
                      </a:r>
                      <a:endParaRPr lang="es-MX" sz="1000">
                        <a:effectLst/>
                        <a:latin typeface="Arial" panose="020B0604020202020204" pitchFamily="34" charset="0"/>
                        <a:ea typeface="Times New Roman" panose="02020603050405020304" pitchFamily="18" charset="0"/>
                        <a:cs typeface="Times New Roman" panose="02020603050405020304" pitchFamily="18" charset="0"/>
                      </a:endParaRPr>
                    </a:p>
                  </a:txBody>
                  <a:tcPr marL="63500" marR="63500" marT="0" marB="0"/>
                </a:tc>
                <a:tc>
                  <a:txBody>
                    <a:bodyPr/>
                    <a:lstStyle/>
                    <a:p>
                      <a:pPr algn="just">
                        <a:spcBef>
                          <a:spcPts val="1200"/>
                        </a:spcBef>
                        <a:spcAft>
                          <a:spcPts val="1200"/>
                        </a:spcAft>
                      </a:pPr>
                      <a:r>
                        <a:rPr lang="es-ES" sz="1000">
                          <a:effectLst/>
                        </a:rPr>
                        <a:t>La interfaz debe estar complementada con un buen sistema de ayuda (la administración puede recaer en personal con poca experiencia en el uso de aplicaciones informáticas).</a:t>
                      </a:r>
                      <a:endParaRPr lang="es-MX" sz="1000">
                        <a:effectLst/>
                        <a:latin typeface="Arial" panose="020B0604020202020204" pitchFamily="34" charset="0"/>
                        <a:ea typeface="Times New Roman" panose="02020603050405020304" pitchFamily="18" charset="0"/>
                        <a:cs typeface="Times New Roman" panose="02020603050405020304" pitchFamily="18" charset="0"/>
                      </a:endParaRPr>
                    </a:p>
                  </a:txBody>
                  <a:tcPr marL="63500" marR="63500" marT="0" marB="0"/>
                </a:tc>
                <a:extLst>
                  <a:ext uri="{0D108BD9-81ED-4DB2-BD59-A6C34878D82A}">
                    <a16:rowId xmlns:a16="http://schemas.microsoft.com/office/drawing/2014/main" val="2051300799"/>
                  </a:ext>
                </a:extLst>
              </a:tr>
              <a:tr h="485775">
                <a:tc gridSpan="2">
                  <a:txBody>
                    <a:bodyPr/>
                    <a:lstStyle/>
                    <a:p>
                      <a:pPr>
                        <a:spcBef>
                          <a:spcPts val="1200"/>
                        </a:spcBef>
                        <a:spcAft>
                          <a:spcPts val="1200"/>
                        </a:spcAft>
                      </a:pPr>
                      <a:r>
                        <a:rPr lang="es-ES" sz="1000" dirty="0">
                          <a:effectLst/>
                        </a:rPr>
                        <a:t>Prioridad del requerimiento: 	</a:t>
                      </a:r>
                      <a:endParaRPr lang="es-MX" sz="1000" dirty="0">
                        <a:effectLst/>
                      </a:endParaRPr>
                    </a:p>
                    <a:p>
                      <a:pPr>
                        <a:spcBef>
                          <a:spcPts val="1200"/>
                        </a:spcBef>
                        <a:spcAft>
                          <a:spcPts val="1200"/>
                        </a:spcAft>
                      </a:pPr>
                      <a:r>
                        <a:rPr lang="es-ES" sz="1000" dirty="0">
                          <a:effectLst/>
                        </a:rPr>
                        <a:t>Alta  	</a:t>
                      </a:r>
                      <a:endParaRPr lang="es-MX" sz="10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3500" marR="63500" marT="0" marB="0"/>
                </a:tc>
                <a:tc hMerge="1">
                  <a:txBody>
                    <a:bodyPr/>
                    <a:lstStyle/>
                    <a:p>
                      <a:endParaRPr lang="es-MX"/>
                    </a:p>
                  </a:txBody>
                  <a:tcPr/>
                </a:tc>
                <a:extLst>
                  <a:ext uri="{0D108BD9-81ED-4DB2-BD59-A6C34878D82A}">
                    <a16:rowId xmlns:a16="http://schemas.microsoft.com/office/drawing/2014/main" val="4017646085"/>
                  </a:ext>
                </a:extLst>
              </a:tr>
            </a:tbl>
          </a:graphicData>
        </a:graphic>
      </p:graphicFrame>
      <p:graphicFrame>
        <p:nvGraphicFramePr>
          <p:cNvPr id="6" name="Tabla 5">
            <a:extLst>
              <a:ext uri="{FF2B5EF4-FFF2-40B4-BE49-F238E27FC236}">
                <a16:creationId xmlns:a16="http://schemas.microsoft.com/office/drawing/2014/main" id="{37E7DC63-50F0-4EA6-BFB5-E9062E2F0119}"/>
              </a:ext>
            </a:extLst>
          </p:cNvPr>
          <p:cNvGraphicFramePr>
            <a:graphicFrameLocks noGrp="1"/>
          </p:cNvGraphicFramePr>
          <p:nvPr>
            <p:extLst>
              <p:ext uri="{D42A27DB-BD31-4B8C-83A1-F6EECF244321}">
                <p14:modId xmlns:p14="http://schemas.microsoft.com/office/powerpoint/2010/main" val="609072568"/>
              </p:ext>
            </p:extLst>
          </p:nvPr>
        </p:nvGraphicFramePr>
        <p:xfrm>
          <a:off x="6119907" y="1748353"/>
          <a:ext cx="5610225" cy="2250730"/>
        </p:xfrm>
        <a:graphic>
          <a:graphicData uri="http://schemas.openxmlformats.org/drawingml/2006/table">
            <a:tbl>
              <a:tblPr>
                <a:tableStyleId>{5C22544A-7EE6-4342-B048-85BDC9FD1C3A}</a:tableStyleId>
              </a:tblPr>
              <a:tblGrid>
                <a:gridCol w="1359862">
                  <a:extLst>
                    <a:ext uri="{9D8B030D-6E8A-4147-A177-3AD203B41FA5}">
                      <a16:colId xmlns:a16="http://schemas.microsoft.com/office/drawing/2014/main" val="654396808"/>
                    </a:ext>
                  </a:extLst>
                </a:gridCol>
                <a:gridCol w="4250363">
                  <a:extLst>
                    <a:ext uri="{9D8B030D-6E8A-4147-A177-3AD203B41FA5}">
                      <a16:colId xmlns:a16="http://schemas.microsoft.com/office/drawing/2014/main" val="3546906888"/>
                    </a:ext>
                  </a:extLst>
                </a:gridCol>
              </a:tblGrid>
              <a:tr h="303933">
                <a:tc>
                  <a:txBody>
                    <a:bodyPr/>
                    <a:lstStyle/>
                    <a:p>
                      <a:pPr>
                        <a:spcBef>
                          <a:spcPts val="1200"/>
                        </a:spcBef>
                        <a:spcAft>
                          <a:spcPts val="1200"/>
                        </a:spcAft>
                      </a:pPr>
                      <a:r>
                        <a:rPr lang="es-ES" sz="1000">
                          <a:effectLst/>
                        </a:rPr>
                        <a:t>Identificación del requerimiento:</a:t>
                      </a:r>
                      <a:endParaRPr lang="es-MX" sz="1000">
                        <a:effectLst/>
                        <a:latin typeface="Arial" panose="020B0604020202020204" pitchFamily="34" charset="0"/>
                        <a:ea typeface="Times New Roman" panose="02020603050405020304" pitchFamily="18" charset="0"/>
                        <a:cs typeface="Times New Roman" panose="02020603050405020304" pitchFamily="18" charset="0"/>
                      </a:endParaRPr>
                    </a:p>
                  </a:txBody>
                  <a:tcPr marL="63500" marR="63500" marT="0" marB="0"/>
                </a:tc>
                <a:tc>
                  <a:txBody>
                    <a:bodyPr/>
                    <a:lstStyle/>
                    <a:p>
                      <a:pPr>
                        <a:spcBef>
                          <a:spcPts val="1200"/>
                        </a:spcBef>
                        <a:spcAft>
                          <a:spcPts val="1200"/>
                        </a:spcAft>
                      </a:pPr>
                      <a:r>
                        <a:rPr lang="es-ES" sz="1000">
                          <a:effectLst/>
                        </a:rPr>
                        <a:t>RNF03</a:t>
                      </a:r>
                      <a:endParaRPr lang="es-MX" sz="1000">
                        <a:effectLst/>
                        <a:latin typeface="Arial" panose="020B0604020202020204" pitchFamily="34" charset="0"/>
                        <a:ea typeface="Times New Roman" panose="02020603050405020304" pitchFamily="18" charset="0"/>
                        <a:cs typeface="Times New Roman" panose="02020603050405020304" pitchFamily="18" charset="0"/>
                      </a:endParaRPr>
                    </a:p>
                  </a:txBody>
                  <a:tcPr marL="63500" marR="63500" marT="0" marB="0"/>
                </a:tc>
                <a:extLst>
                  <a:ext uri="{0D108BD9-81ED-4DB2-BD59-A6C34878D82A}">
                    <a16:rowId xmlns:a16="http://schemas.microsoft.com/office/drawing/2014/main" val="327279755"/>
                  </a:ext>
                </a:extLst>
              </a:tr>
              <a:tr h="303933">
                <a:tc>
                  <a:txBody>
                    <a:bodyPr/>
                    <a:lstStyle/>
                    <a:p>
                      <a:pPr>
                        <a:spcBef>
                          <a:spcPts val="1200"/>
                        </a:spcBef>
                        <a:spcAft>
                          <a:spcPts val="1200"/>
                        </a:spcAft>
                      </a:pPr>
                      <a:r>
                        <a:rPr lang="es-ES" sz="1000">
                          <a:effectLst/>
                        </a:rPr>
                        <a:t>Nombre del Requerimiento:</a:t>
                      </a:r>
                      <a:endParaRPr lang="es-MX" sz="1000">
                        <a:effectLst/>
                        <a:latin typeface="Arial" panose="020B0604020202020204" pitchFamily="34" charset="0"/>
                        <a:ea typeface="Times New Roman" panose="02020603050405020304" pitchFamily="18" charset="0"/>
                        <a:cs typeface="Times New Roman" panose="02020603050405020304" pitchFamily="18" charset="0"/>
                      </a:endParaRPr>
                    </a:p>
                  </a:txBody>
                  <a:tcPr marL="63500" marR="63500" marT="0" marB="0"/>
                </a:tc>
                <a:tc>
                  <a:txBody>
                    <a:bodyPr/>
                    <a:lstStyle/>
                    <a:p>
                      <a:pPr>
                        <a:spcBef>
                          <a:spcPts val="1200"/>
                        </a:spcBef>
                        <a:spcAft>
                          <a:spcPts val="1200"/>
                        </a:spcAft>
                      </a:pPr>
                      <a:r>
                        <a:rPr lang="es-ES" sz="1000">
                          <a:effectLst/>
                        </a:rPr>
                        <a:t>Mantenimiento.</a:t>
                      </a:r>
                      <a:endParaRPr lang="es-MX" sz="1000">
                        <a:effectLst/>
                        <a:latin typeface="Arial" panose="020B0604020202020204" pitchFamily="34" charset="0"/>
                        <a:ea typeface="Times New Roman" panose="02020603050405020304" pitchFamily="18" charset="0"/>
                        <a:cs typeface="Times New Roman" panose="02020603050405020304" pitchFamily="18" charset="0"/>
                      </a:endParaRPr>
                    </a:p>
                  </a:txBody>
                  <a:tcPr marL="63500" marR="63500" marT="0" marB="0"/>
                </a:tc>
                <a:extLst>
                  <a:ext uri="{0D108BD9-81ED-4DB2-BD59-A6C34878D82A}">
                    <a16:rowId xmlns:a16="http://schemas.microsoft.com/office/drawing/2014/main" val="4134383492"/>
                  </a:ext>
                </a:extLst>
              </a:tr>
              <a:tr h="515765">
                <a:tc>
                  <a:txBody>
                    <a:bodyPr/>
                    <a:lstStyle/>
                    <a:p>
                      <a:pPr>
                        <a:spcBef>
                          <a:spcPts val="1200"/>
                        </a:spcBef>
                        <a:spcAft>
                          <a:spcPts val="1200"/>
                        </a:spcAft>
                      </a:pPr>
                      <a:r>
                        <a:rPr lang="es-ES" sz="1000">
                          <a:effectLst/>
                        </a:rPr>
                        <a:t>Características:</a:t>
                      </a:r>
                      <a:endParaRPr lang="es-MX" sz="1000">
                        <a:effectLst/>
                        <a:latin typeface="Arial" panose="020B0604020202020204" pitchFamily="34" charset="0"/>
                        <a:ea typeface="Times New Roman" panose="02020603050405020304" pitchFamily="18" charset="0"/>
                        <a:cs typeface="Times New Roman" panose="02020603050405020304" pitchFamily="18" charset="0"/>
                      </a:endParaRPr>
                    </a:p>
                  </a:txBody>
                  <a:tcPr marL="63500" marR="63500" marT="0" marB="0"/>
                </a:tc>
                <a:tc>
                  <a:txBody>
                    <a:bodyPr/>
                    <a:lstStyle/>
                    <a:p>
                      <a:pPr algn="just">
                        <a:spcBef>
                          <a:spcPts val="1200"/>
                        </a:spcBef>
                        <a:spcAft>
                          <a:spcPts val="1200"/>
                        </a:spcAft>
                      </a:pPr>
                      <a:r>
                        <a:rPr lang="es-ES" sz="1000">
                          <a:effectLst/>
                        </a:rPr>
                        <a:t>El sistema deberá de tener un manual de instalación y manual de usuario para facilitar los mantenimientos que serán realizados por el administrador.</a:t>
                      </a:r>
                      <a:endParaRPr lang="es-MX" sz="1000">
                        <a:effectLst/>
                        <a:latin typeface="Arial" panose="020B0604020202020204" pitchFamily="34" charset="0"/>
                        <a:ea typeface="Times New Roman" panose="02020603050405020304" pitchFamily="18" charset="0"/>
                        <a:cs typeface="Times New Roman" panose="02020603050405020304" pitchFamily="18" charset="0"/>
                      </a:endParaRPr>
                    </a:p>
                  </a:txBody>
                  <a:tcPr marL="63500" marR="63500" marT="0" marB="0"/>
                </a:tc>
                <a:extLst>
                  <a:ext uri="{0D108BD9-81ED-4DB2-BD59-A6C34878D82A}">
                    <a16:rowId xmlns:a16="http://schemas.microsoft.com/office/drawing/2014/main" val="4291638926"/>
                  </a:ext>
                </a:extLst>
              </a:tr>
              <a:tr h="515765">
                <a:tc>
                  <a:txBody>
                    <a:bodyPr/>
                    <a:lstStyle/>
                    <a:p>
                      <a:pPr>
                        <a:spcBef>
                          <a:spcPts val="1200"/>
                        </a:spcBef>
                        <a:spcAft>
                          <a:spcPts val="1200"/>
                        </a:spcAft>
                      </a:pPr>
                      <a:r>
                        <a:rPr lang="es-ES" sz="1000">
                          <a:effectLst/>
                        </a:rPr>
                        <a:t>Descripción del requerimiento:</a:t>
                      </a:r>
                      <a:endParaRPr lang="es-MX" sz="1000">
                        <a:effectLst/>
                        <a:latin typeface="Arial" panose="020B0604020202020204" pitchFamily="34" charset="0"/>
                        <a:ea typeface="Times New Roman" panose="02020603050405020304" pitchFamily="18" charset="0"/>
                        <a:cs typeface="Times New Roman" panose="02020603050405020304" pitchFamily="18" charset="0"/>
                      </a:endParaRPr>
                    </a:p>
                  </a:txBody>
                  <a:tcPr marL="63500" marR="63500" marT="0" marB="0"/>
                </a:tc>
                <a:tc>
                  <a:txBody>
                    <a:bodyPr/>
                    <a:lstStyle/>
                    <a:p>
                      <a:pPr algn="just">
                        <a:spcBef>
                          <a:spcPts val="1200"/>
                        </a:spcBef>
                        <a:spcAft>
                          <a:spcPts val="1200"/>
                        </a:spcAft>
                      </a:pPr>
                      <a:r>
                        <a:rPr lang="es-ES" sz="1000">
                          <a:effectLst/>
                        </a:rPr>
                        <a:t>El sistema debe disponer de una documentación fácilmente actualizable que permita realizar operaciones de mantenimiento con el menor esfuerzo posible.</a:t>
                      </a:r>
                      <a:endParaRPr lang="es-MX" sz="1000">
                        <a:effectLst/>
                        <a:latin typeface="Arial" panose="020B0604020202020204" pitchFamily="34" charset="0"/>
                        <a:ea typeface="Times New Roman" panose="02020603050405020304" pitchFamily="18" charset="0"/>
                        <a:cs typeface="Times New Roman" panose="02020603050405020304" pitchFamily="18" charset="0"/>
                      </a:endParaRPr>
                    </a:p>
                  </a:txBody>
                  <a:tcPr marL="63500" marR="63500" marT="0" marB="0"/>
                </a:tc>
                <a:extLst>
                  <a:ext uri="{0D108BD9-81ED-4DB2-BD59-A6C34878D82A}">
                    <a16:rowId xmlns:a16="http://schemas.microsoft.com/office/drawing/2014/main" val="660444481"/>
                  </a:ext>
                </a:extLst>
              </a:tr>
              <a:tr h="589446">
                <a:tc gridSpan="2">
                  <a:txBody>
                    <a:bodyPr/>
                    <a:lstStyle/>
                    <a:p>
                      <a:pPr>
                        <a:spcBef>
                          <a:spcPts val="1200"/>
                        </a:spcBef>
                        <a:spcAft>
                          <a:spcPts val="1200"/>
                        </a:spcAft>
                      </a:pPr>
                      <a:r>
                        <a:rPr lang="es-ES" sz="1000" dirty="0">
                          <a:effectLst/>
                        </a:rPr>
                        <a:t>Prioridad del requerimiento:</a:t>
                      </a:r>
                    </a:p>
                    <a:p>
                      <a:pPr>
                        <a:spcBef>
                          <a:spcPts val="1200"/>
                        </a:spcBef>
                        <a:spcAft>
                          <a:spcPts val="1200"/>
                        </a:spcAft>
                      </a:pPr>
                      <a:r>
                        <a:rPr lang="es-ES" sz="1000" dirty="0">
                          <a:effectLst/>
                        </a:rPr>
                        <a:t>Alta  	</a:t>
                      </a:r>
                      <a:endParaRPr lang="es-MX" sz="10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3500" marR="63500" marT="0" marB="0"/>
                </a:tc>
                <a:tc hMerge="1">
                  <a:txBody>
                    <a:bodyPr/>
                    <a:lstStyle/>
                    <a:p>
                      <a:endParaRPr lang="es-MX"/>
                    </a:p>
                  </a:txBody>
                  <a:tcPr/>
                </a:tc>
                <a:extLst>
                  <a:ext uri="{0D108BD9-81ED-4DB2-BD59-A6C34878D82A}">
                    <a16:rowId xmlns:a16="http://schemas.microsoft.com/office/drawing/2014/main" val="4199092863"/>
                  </a:ext>
                </a:extLst>
              </a:tr>
            </a:tbl>
          </a:graphicData>
        </a:graphic>
      </p:graphicFrame>
      <p:graphicFrame>
        <p:nvGraphicFramePr>
          <p:cNvPr id="7" name="Tabla 6">
            <a:extLst>
              <a:ext uri="{FF2B5EF4-FFF2-40B4-BE49-F238E27FC236}">
                <a16:creationId xmlns:a16="http://schemas.microsoft.com/office/drawing/2014/main" id="{E8B78004-027F-48C5-90E4-993774AD0DDD}"/>
              </a:ext>
            </a:extLst>
          </p:cNvPr>
          <p:cNvGraphicFramePr>
            <a:graphicFrameLocks noGrp="1"/>
          </p:cNvGraphicFramePr>
          <p:nvPr>
            <p:extLst>
              <p:ext uri="{D42A27DB-BD31-4B8C-83A1-F6EECF244321}">
                <p14:modId xmlns:p14="http://schemas.microsoft.com/office/powerpoint/2010/main" val="2314631739"/>
              </p:ext>
            </p:extLst>
          </p:nvPr>
        </p:nvGraphicFramePr>
        <p:xfrm>
          <a:off x="6101687" y="4082764"/>
          <a:ext cx="5610225" cy="2250729"/>
        </p:xfrm>
        <a:graphic>
          <a:graphicData uri="http://schemas.openxmlformats.org/drawingml/2006/table">
            <a:tbl>
              <a:tblPr>
                <a:tableStyleId>{5C22544A-7EE6-4342-B048-85BDC9FD1C3A}</a:tableStyleId>
              </a:tblPr>
              <a:tblGrid>
                <a:gridCol w="1359862">
                  <a:extLst>
                    <a:ext uri="{9D8B030D-6E8A-4147-A177-3AD203B41FA5}">
                      <a16:colId xmlns:a16="http://schemas.microsoft.com/office/drawing/2014/main" val="2132542607"/>
                    </a:ext>
                  </a:extLst>
                </a:gridCol>
                <a:gridCol w="4250363">
                  <a:extLst>
                    <a:ext uri="{9D8B030D-6E8A-4147-A177-3AD203B41FA5}">
                      <a16:colId xmlns:a16="http://schemas.microsoft.com/office/drawing/2014/main" val="2888574646"/>
                    </a:ext>
                  </a:extLst>
                </a:gridCol>
              </a:tblGrid>
              <a:tr h="331581">
                <a:tc>
                  <a:txBody>
                    <a:bodyPr/>
                    <a:lstStyle/>
                    <a:p>
                      <a:pPr>
                        <a:spcBef>
                          <a:spcPts val="1200"/>
                        </a:spcBef>
                        <a:spcAft>
                          <a:spcPts val="1200"/>
                        </a:spcAft>
                      </a:pPr>
                      <a:r>
                        <a:rPr lang="es-ES" sz="1000">
                          <a:effectLst/>
                        </a:rPr>
                        <a:t>Identificación del requerimiento:</a:t>
                      </a:r>
                      <a:endParaRPr lang="es-MX" sz="1000">
                        <a:effectLst/>
                        <a:latin typeface="Arial" panose="020B0604020202020204" pitchFamily="34" charset="0"/>
                        <a:ea typeface="Times New Roman" panose="02020603050405020304" pitchFamily="18" charset="0"/>
                        <a:cs typeface="Times New Roman" panose="02020603050405020304" pitchFamily="18" charset="0"/>
                      </a:endParaRPr>
                    </a:p>
                  </a:txBody>
                  <a:tcPr marL="63500" marR="63500" marT="0" marB="0"/>
                </a:tc>
                <a:tc>
                  <a:txBody>
                    <a:bodyPr/>
                    <a:lstStyle/>
                    <a:p>
                      <a:pPr>
                        <a:spcBef>
                          <a:spcPts val="1200"/>
                        </a:spcBef>
                        <a:spcAft>
                          <a:spcPts val="1200"/>
                        </a:spcAft>
                      </a:pPr>
                      <a:r>
                        <a:rPr lang="es-ES" sz="1000">
                          <a:effectLst/>
                        </a:rPr>
                        <a:t>RNF04</a:t>
                      </a:r>
                      <a:endParaRPr lang="es-MX" sz="1000">
                        <a:effectLst/>
                        <a:latin typeface="Arial" panose="020B0604020202020204" pitchFamily="34" charset="0"/>
                        <a:ea typeface="Times New Roman" panose="02020603050405020304" pitchFamily="18" charset="0"/>
                        <a:cs typeface="Times New Roman" panose="02020603050405020304" pitchFamily="18" charset="0"/>
                      </a:endParaRPr>
                    </a:p>
                  </a:txBody>
                  <a:tcPr marL="63500" marR="63500" marT="0" marB="0"/>
                </a:tc>
                <a:extLst>
                  <a:ext uri="{0D108BD9-81ED-4DB2-BD59-A6C34878D82A}">
                    <a16:rowId xmlns:a16="http://schemas.microsoft.com/office/drawing/2014/main" val="1594823121"/>
                  </a:ext>
                </a:extLst>
              </a:tr>
              <a:tr h="331581">
                <a:tc>
                  <a:txBody>
                    <a:bodyPr/>
                    <a:lstStyle/>
                    <a:p>
                      <a:pPr>
                        <a:spcBef>
                          <a:spcPts val="1200"/>
                        </a:spcBef>
                        <a:spcAft>
                          <a:spcPts val="1200"/>
                        </a:spcAft>
                      </a:pPr>
                      <a:r>
                        <a:rPr lang="es-ES" sz="1000">
                          <a:effectLst/>
                        </a:rPr>
                        <a:t>Nombre del Requerimiento:</a:t>
                      </a:r>
                      <a:endParaRPr lang="es-MX" sz="1000">
                        <a:effectLst/>
                        <a:latin typeface="Arial" panose="020B0604020202020204" pitchFamily="34" charset="0"/>
                        <a:ea typeface="Times New Roman" panose="02020603050405020304" pitchFamily="18" charset="0"/>
                        <a:cs typeface="Times New Roman" panose="02020603050405020304" pitchFamily="18" charset="0"/>
                      </a:endParaRPr>
                    </a:p>
                  </a:txBody>
                  <a:tcPr marL="63500" marR="63500" marT="0" marB="0"/>
                </a:tc>
                <a:tc>
                  <a:txBody>
                    <a:bodyPr/>
                    <a:lstStyle/>
                    <a:p>
                      <a:pPr>
                        <a:spcBef>
                          <a:spcPts val="1200"/>
                        </a:spcBef>
                        <a:spcAft>
                          <a:spcPts val="1200"/>
                        </a:spcAft>
                      </a:pPr>
                      <a:r>
                        <a:rPr lang="es-ES" sz="1000">
                          <a:effectLst/>
                        </a:rPr>
                        <a:t>Diseño de la interfaz a la característica de la web.</a:t>
                      </a:r>
                      <a:endParaRPr lang="es-MX" sz="1000">
                        <a:effectLst/>
                        <a:latin typeface="Arial" panose="020B0604020202020204" pitchFamily="34" charset="0"/>
                        <a:ea typeface="Times New Roman" panose="02020603050405020304" pitchFamily="18" charset="0"/>
                        <a:cs typeface="Times New Roman" panose="02020603050405020304" pitchFamily="18" charset="0"/>
                      </a:endParaRPr>
                    </a:p>
                  </a:txBody>
                  <a:tcPr marL="63500" marR="63500" marT="0" marB="0"/>
                </a:tc>
                <a:extLst>
                  <a:ext uri="{0D108BD9-81ED-4DB2-BD59-A6C34878D82A}">
                    <a16:rowId xmlns:a16="http://schemas.microsoft.com/office/drawing/2014/main" val="1514014862"/>
                  </a:ext>
                </a:extLst>
              </a:tr>
              <a:tr h="381820">
                <a:tc>
                  <a:txBody>
                    <a:bodyPr/>
                    <a:lstStyle/>
                    <a:p>
                      <a:pPr>
                        <a:spcBef>
                          <a:spcPts val="1200"/>
                        </a:spcBef>
                        <a:spcAft>
                          <a:spcPts val="1200"/>
                        </a:spcAft>
                      </a:pPr>
                      <a:r>
                        <a:rPr lang="es-ES" sz="1000">
                          <a:effectLst/>
                        </a:rPr>
                        <a:t>Características:</a:t>
                      </a:r>
                      <a:endParaRPr lang="es-MX" sz="1000">
                        <a:effectLst/>
                        <a:latin typeface="Arial" panose="020B0604020202020204" pitchFamily="34" charset="0"/>
                        <a:ea typeface="Times New Roman" panose="02020603050405020304" pitchFamily="18" charset="0"/>
                        <a:cs typeface="Times New Roman" panose="02020603050405020304" pitchFamily="18" charset="0"/>
                      </a:endParaRPr>
                    </a:p>
                  </a:txBody>
                  <a:tcPr marL="63500" marR="63500" marT="0" marB="0"/>
                </a:tc>
                <a:tc>
                  <a:txBody>
                    <a:bodyPr/>
                    <a:lstStyle/>
                    <a:p>
                      <a:pPr algn="just">
                        <a:spcBef>
                          <a:spcPts val="1200"/>
                        </a:spcBef>
                        <a:spcAft>
                          <a:spcPts val="1200"/>
                        </a:spcAft>
                      </a:pPr>
                      <a:r>
                        <a:rPr lang="es-ES" sz="1000">
                          <a:effectLst/>
                        </a:rPr>
                        <a:t>El sistema deberá de tener una interfaz de usuario, teniendo en cuenta las características de la web de la institución.</a:t>
                      </a:r>
                      <a:endParaRPr lang="es-MX" sz="1000">
                        <a:effectLst/>
                        <a:latin typeface="Arial" panose="020B0604020202020204" pitchFamily="34" charset="0"/>
                        <a:ea typeface="Times New Roman" panose="02020603050405020304" pitchFamily="18" charset="0"/>
                        <a:cs typeface="Times New Roman" panose="02020603050405020304" pitchFamily="18" charset="0"/>
                      </a:endParaRPr>
                    </a:p>
                  </a:txBody>
                  <a:tcPr marL="63500" marR="63500" marT="0" marB="0"/>
                </a:tc>
                <a:extLst>
                  <a:ext uri="{0D108BD9-81ED-4DB2-BD59-A6C34878D82A}">
                    <a16:rowId xmlns:a16="http://schemas.microsoft.com/office/drawing/2014/main" val="3998885633"/>
                  </a:ext>
                </a:extLst>
              </a:tr>
              <a:tr h="562682">
                <a:tc>
                  <a:txBody>
                    <a:bodyPr/>
                    <a:lstStyle/>
                    <a:p>
                      <a:pPr>
                        <a:spcBef>
                          <a:spcPts val="1200"/>
                        </a:spcBef>
                        <a:spcAft>
                          <a:spcPts val="1200"/>
                        </a:spcAft>
                      </a:pPr>
                      <a:r>
                        <a:rPr lang="es-ES" sz="1000">
                          <a:effectLst/>
                        </a:rPr>
                        <a:t>Descripción del requerimiento:</a:t>
                      </a:r>
                      <a:endParaRPr lang="es-MX" sz="1000">
                        <a:effectLst/>
                        <a:latin typeface="Arial" panose="020B0604020202020204" pitchFamily="34" charset="0"/>
                        <a:ea typeface="Times New Roman" panose="02020603050405020304" pitchFamily="18" charset="0"/>
                        <a:cs typeface="Times New Roman" panose="02020603050405020304" pitchFamily="18" charset="0"/>
                      </a:endParaRPr>
                    </a:p>
                  </a:txBody>
                  <a:tcPr marL="63500" marR="63500" marT="0" marB="0"/>
                </a:tc>
                <a:tc>
                  <a:txBody>
                    <a:bodyPr/>
                    <a:lstStyle/>
                    <a:p>
                      <a:pPr algn="just">
                        <a:spcBef>
                          <a:spcPts val="1200"/>
                        </a:spcBef>
                        <a:spcAft>
                          <a:spcPts val="1200"/>
                        </a:spcAft>
                      </a:pPr>
                      <a:r>
                        <a:rPr lang="es-ES" sz="1000">
                          <a:effectLst/>
                        </a:rPr>
                        <a:t>La interfaz de usuario debe ajustarse a las características de la web de la institución, dentro de la cual estará incorporado el sistema de gestión de procesos y el inventario.</a:t>
                      </a:r>
                      <a:endParaRPr lang="es-MX" sz="1000">
                        <a:effectLst/>
                        <a:latin typeface="Arial" panose="020B0604020202020204" pitchFamily="34" charset="0"/>
                        <a:ea typeface="Times New Roman" panose="02020603050405020304" pitchFamily="18" charset="0"/>
                        <a:cs typeface="Times New Roman" panose="02020603050405020304" pitchFamily="18" charset="0"/>
                      </a:endParaRPr>
                    </a:p>
                  </a:txBody>
                  <a:tcPr marL="63500" marR="63500" marT="0" marB="0"/>
                </a:tc>
                <a:extLst>
                  <a:ext uri="{0D108BD9-81ED-4DB2-BD59-A6C34878D82A}">
                    <a16:rowId xmlns:a16="http://schemas.microsoft.com/office/drawing/2014/main" val="3323477419"/>
                  </a:ext>
                </a:extLst>
              </a:tr>
              <a:tr h="643065">
                <a:tc gridSpan="2">
                  <a:txBody>
                    <a:bodyPr/>
                    <a:lstStyle/>
                    <a:p>
                      <a:pPr>
                        <a:spcBef>
                          <a:spcPts val="1200"/>
                        </a:spcBef>
                        <a:spcAft>
                          <a:spcPts val="1200"/>
                        </a:spcAft>
                      </a:pPr>
                      <a:r>
                        <a:rPr lang="es-ES" sz="1000" dirty="0">
                          <a:effectLst/>
                        </a:rPr>
                        <a:t>Prioridad del requerimiento: 	</a:t>
                      </a:r>
                      <a:endParaRPr lang="es-MX" sz="1000" dirty="0">
                        <a:effectLst/>
                      </a:endParaRPr>
                    </a:p>
                    <a:p>
                      <a:pPr>
                        <a:spcBef>
                          <a:spcPts val="1200"/>
                        </a:spcBef>
                        <a:spcAft>
                          <a:spcPts val="1200"/>
                        </a:spcAft>
                      </a:pPr>
                      <a:r>
                        <a:rPr lang="es-ES" sz="1000" dirty="0">
                          <a:effectLst/>
                        </a:rPr>
                        <a:t>Alta  	</a:t>
                      </a:r>
                      <a:endParaRPr lang="es-MX" sz="10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3500" marR="63500" marT="0" marB="0"/>
                </a:tc>
                <a:tc hMerge="1">
                  <a:txBody>
                    <a:bodyPr/>
                    <a:lstStyle/>
                    <a:p>
                      <a:endParaRPr lang="es-MX"/>
                    </a:p>
                  </a:txBody>
                  <a:tcPr/>
                </a:tc>
                <a:extLst>
                  <a:ext uri="{0D108BD9-81ED-4DB2-BD59-A6C34878D82A}">
                    <a16:rowId xmlns:a16="http://schemas.microsoft.com/office/drawing/2014/main" val="2357873824"/>
                  </a:ext>
                </a:extLst>
              </a:tr>
            </a:tbl>
          </a:graphicData>
        </a:graphic>
      </p:graphicFrame>
    </p:spTree>
    <p:extLst>
      <p:ext uri="{BB962C8B-B14F-4D97-AF65-F5344CB8AC3E}">
        <p14:creationId xmlns:p14="http://schemas.microsoft.com/office/powerpoint/2010/main" val="21542149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11"/>
          <p:cNvSpPr txBox="1">
            <a:spLocks noGrp="1"/>
          </p:cNvSpPr>
          <p:nvPr>
            <p:ph type="title"/>
          </p:nvPr>
        </p:nvSpPr>
        <p:spPr>
          <a:xfrm>
            <a:off x="456217" y="330750"/>
            <a:ext cx="10260000" cy="836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000"/>
              <a:buFont typeface="Work Sans Medium"/>
              <a:buNone/>
            </a:pPr>
            <a:r>
              <a:rPr lang="es-MX" sz="4000">
                <a:solidFill>
                  <a:schemeClr val="lt1"/>
                </a:solidFill>
                <a:latin typeface="Work Sans Medium"/>
                <a:ea typeface="Work Sans Medium"/>
                <a:cs typeface="Work Sans Medium"/>
                <a:sym typeface="Work Sans Medium"/>
              </a:rPr>
              <a:t>Casos de Uso </a:t>
            </a:r>
            <a:endParaRPr/>
          </a:p>
        </p:txBody>
      </p:sp>
      <p:pic>
        <p:nvPicPr>
          <p:cNvPr id="11" name="Imagen 10">
            <a:extLst>
              <a:ext uri="{FF2B5EF4-FFF2-40B4-BE49-F238E27FC236}">
                <a16:creationId xmlns:a16="http://schemas.microsoft.com/office/drawing/2014/main" id="{F5118841-99BC-4E8C-8844-5E4D6BA8B6C5}"/>
              </a:ext>
            </a:extLst>
          </p:cNvPr>
          <p:cNvPicPr>
            <a:picLocks noChangeAspect="1"/>
          </p:cNvPicPr>
          <p:nvPr/>
        </p:nvPicPr>
        <p:blipFill>
          <a:blip r:embed="rId3"/>
          <a:stretch>
            <a:fillRect/>
          </a:stretch>
        </p:blipFill>
        <p:spPr>
          <a:xfrm>
            <a:off x="0" y="1464815"/>
            <a:ext cx="4719887" cy="539318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2"/>
          <p:cNvSpPr txBox="1">
            <a:spLocks noGrp="1"/>
          </p:cNvSpPr>
          <p:nvPr>
            <p:ph type="title"/>
          </p:nvPr>
        </p:nvSpPr>
        <p:spPr>
          <a:xfrm>
            <a:off x="456236" y="110481"/>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400"/>
              <a:buFont typeface="Work Sans Medium"/>
              <a:buNone/>
            </a:pPr>
            <a:r>
              <a:rPr lang="es-MX">
                <a:solidFill>
                  <a:schemeClr val="lt1"/>
                </a:solidFill>
                <a:latin typeface="Work Sans Medium"/>
                <a:ea typeface="Work Sans Medium"/>
                <a:cs typeface="Work Sans Medium"/>
                <a:sym typeface="Work Sans Medium"/>
              </a:rPr>
              <a:t>Integrantes</a:t>
            </a:r>
            <a:endParaRPr/>
          </a:p>
        </p:txBody>
      </p:sp>
      <p:pic>
        <p:nvPicPr>
          <p:cNvPr id="105" name="Google Shape;105;p2"/>
          <p:cNvPicPr preferRelativeResize="0"/>
          <p:nvPr/>
        </p:nvPicPr>
        <p:blipFill rotWithShape="1">
          <a:blip r:embed="rId3">
            <a:alphaModFix/>
          </a:blip>
          <a:srcRect/>
          <a:stretch/>
        </p:blipFill>
        <p:spPr>
          <a:xfrm>
            <a:off x="456236" y="1704513"/>
            <a:ext cx="3186738" cy="4005414"/>
          </a:xfrm>
          <a:prstGeom prst="rect">
            <a:avLst/>
          </a:prstGeom>
          <a:noFill/>
          <a:ln>
            <a:noFill/>
          </a:ln>
        </p:spPr>
      </p:pic>
      <p:sp>
        <p:nvSpPr>
          <p:cNvPr id="106" name="Google Shape;106;p2"/>
          <p:cNvSpPr txBox="1"/>
          <p:nvPr/>
        </p:nvSpPr>
        <p:spPr>
          <a:xfrm>
            <a:off x="4412338" y="3429000"/>
            <a:ext cx="3914916" cy="2287765"/>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800"/>
              <a:buFont typeface="Arial"/>
              <a:buChar char="•"/>
            </a:pPr>
            <a:r>
              <a:rPr lang="es-MX" sz="1800" b="0" i="0" dirty="0" err="1">
                <a:solidFill>
                  <a:srgbClr val="000000"/>
                </a:solidFill>
                <a:effectLst/>
                <a:latin typeface="Times New Roman" panose="02020603050405020304" pitchFamily="18" charset="0"/>
              </a:rPr>
              <a:t>Jhoan</a:t>
            </a:r>
            <a:r>
              <a:rPr lang="es-MX" sz="1800" b="0" i="0" dirty="0">
                <a:solidFill>
                  <a:srgbClr val="000000"/>
                </a:solidFill>
                <a:effectLst/>
                <a:latin typeface="Times New Roman" panose="02020603050405020304" pitchFamily="18" charset="0"/>
              </a:rPr>
              <a:t> Camilo </a:t>
            </a:r>
            <a:r>
              <a:rPr lang="es-MX" sz="1800" b="0" i="0" dirty="0" err="1">
                <a:solidFill>
                  <a:srgbClr val="000000"/>
                </a:solidFill>
                <a:effectLst/>
                <a:latin typeface="Times New Roman" panose="02020603050405020304" pitchFamily="18" charset="0"/>
              </a:rPr>
              <a:t>Gonzalez</a:t>
            </a:r>
            <a:r>
              <a:rPr lang="es-MX" sz="1800" b="0" i="0" dirty="0">
                <a:solidFill>
                  <a:srgbClr val="000000"/>
                </a:solidFill>
                <a:effectLst/>
                <a:latin typeface="Times New Roman" panose="02020603050405020304" pitchFamily="18" charset="0"/>
              </a:rPr>
              <a:t> Herrera </a:t>
            </a:r>
            <a:r>
              <a:rPr lang="es-CO" sz="2000" b="0" i="0" u="none" strike="noStrike" dirty="0">
                <a:solidFill>
                  <a:srgbClr val="000000"/>
                </a:solidFill>
                <a:effectLst/>
                <a:latin typeface="Arial" panose="020B0604020202020204" pitchFamily="34" charset="0"/>
              </a:rPr>
              <a:t> </a:t>
            </a:r>
          </a:p>
          <a:p>
            <a:pPr marL="285750" indent="-285750">
              <a:buClr>
                <a:schemeClr val="dk1"/>
              </a:buClr>
              <a:buSzPts val="1800"/>
              <a:buFont typeface="Arial"/>
              <a:buChar char="•"/>
            </a:pPr>
            <a:r>
              <a:rPr lang="es-MX" sz="1800" b="0" i="0" dirty="0">
                <a:solidFill>
                  <a:srgbClr val="000000"/>
                </a:solidFill>
                <a:effectLst/>
                <a:latin typeface="Times New Roman" panose="02020603050405020304" pitchFamily="18" charset="0"/>
              </a:rPr>
              <a:t>Javier Felipe Pulido Herrera </a:t>
            </a:r>
            <a:r>
              <a:rPr lang="es-CO" sz="2000" b="0" i="0" u="none" strike="noStrike" dirty="0">
                <a:solidFill>
                  <a:srgbClr val="000000"/>
                </a:solidFill>
                <a:effectLst/>
                <a:latin typeface="Arial" panose="020B0604020202020204" pitchFamily="34" charset="0"/>
              </a:rPr>
              <a:t> </a:t>
            </a:r>
            <a:endParaRPr lang="es-CO" sz="2000" b="0" dirty="0">
              <a:effectLst/>
            </a:endParaRPr>
          </a:p>
          <a:p>
            <a:pPr marL="285750" indent="-285750">
              <a:buClr>
                <a:schemeClr val="dk1"/>
              </a:buClr>
              <a:buSzPts val="1800"/>
              <a:buFont typeface="Arial"/>
              <a:buChar char="•"/>
            </a:pPr>
            <a:r>
              <a:rPr lang="es-MX" sz="1800" b="0" i="0" dirty="0">
                <a:solidFill>
                  <a:srgbClr val="000000"/>
                </a:solidFill>
                <a:effectLst/>
                <a:latin typeface="Times New Roman" panose="02020603050405020304" pitchFamily="18" charset="0"/>
              </a:rPr>
              <a:t>Tomas Steven Rodríguez Cruz </a:t>
            </a:r>
            <a:endParaRPr lang="es-CO" sz="2000" b="0" dirty="0">
              <a:effectLst/>
            </a:endParaRPr>
          </a:p>
          <a:p>
            <a:pPr marL="285750" indent="-285750">
              <a:buClr>
                <a:schemeClr val="dk1"/>
              </a:buClr>
              <a:buSzPts val="1800"/>
              <a:buFont typeface="Arial"/>
              <a:buChar char="•"/>
            </a:pPr>
            <a:r>
              <a:rPr lang="es-MX" sz="1800" b="0" i="0" dirty="0">
                <a:solidFill>
                  <a:srgbClr val="000000"/>
                </a:solidFill>
                <a:effectLst/>
                <a:latin typeface="Times New Roman" panose="02020603050405020304" pitchFamily="18" charset="0"/>
              </a:rPr>
              <a:t>Kevin Eduard Hernández </a:t>
            </a:r>
            <a:r>
              <a:rPr lang="es-MX" sz="1800" b="0" i="0" dirty="0" err="1">
                <a:solidFill>
                  <a:srgbClr val="000000"/>
                </a:solidFill>
                <a:effectLst/>
                <a:latin typeface="Times New Roman" panose="02020603050405020304" pitchFamily="18" charset="0"/>
              </a:rPr>
              <a:t>Gonzalez</a:t>
            </a:r>
            <a:r>
              <a:rPr lang="es-MX" sz="1800" b="0" i="0" dirty="0">
                <a:solidFill>
                  <a:srgbClr val="000000"/>
                </a:solidFill>
                <a:effectLst/>
                <a:latin typeface="Times New Roman" panose="02020603050405020304" pitchFamily="18" charset="0"/>
              </a:rPr>
              <a:t> </a:t>
            </a:r>
            <a:r>
              <a:rPr lang="es-CO" sz="2000" b="0" i="0" u="none" strike="noStrike" dirty="0">
                <a:solidFill>
                  <a:srgbClr val="000000"/>
                </a:solidFill>
                <a:effectLst/>
                <a:latin typeface="Arial" panose="020B0604020202020204" pitchFamily="34" charset="0"/>
              </a:rPr>
              <a:t> </a:t>
            </a:r>
            <a:endParaRPr lang="es-CO" sz="2000" b="0" dirty="0">
              <a:effectLst/>
            </a:endParaRPr>
          </a:p>
          <a:p>
            <a:pPr algn="r" rtl="0">
              <a:spcBef>
                <a:spcPts val="0"/>
              </a:spcBef>
              <a:spcAft>
                <a:spcPts val="800"/>
              </a:spcAft>
            </a:pPr>
            <a:br>
              <a:rPr lang="es-CO" b="0" dirty="0">
                <a:effectLst/>
              </a:rPr>
            </a:br>
            <a:endParaRPr lang="es-CO" b="0" dirty="0">
              <a:effectLst/>
            </a:endParaRPr>
          </a:p>
          <a:p>
            <a:br>
              <a:rPr lang="es-CO" dirty="0"/>
            </a:br>
            <a:endParaRPr lang="es-MX"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11"/>
          <p:cNvSpPr txBox="1">
            <a:spLocks noGrp="1"/>
          </p:cNvSpPr>
          <p:nvPr>
            <p:ph type="title"/>
          </p:nvPr>
        </p:nvSpPr>
        <p:spPr>
          <a:xfrm>
            <a:off x="456217" y="330750"/>
            <a:ext cx="10260000" cy="836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000"/>
              <a:buFont typeface="Work Sans Medium"/>
              <a:buNone/>
            </a:pPr>
            <a:r>
              <a:rPr lang="es-MX" sz="4000">
                <a:solidFill>
                  <a:schemeClr val="lt1"/>
                </a:solidFill>
                <a:latin typeface="Work Sans Medium"/>
                <a:ea typeface="Work Sans Medium"/>
                <a:cs typeface="Work Sans Medium"/>
                <a:sym typeface="Work Sans Medium"/>
              </a:rPr>
              <a:t>Casos de Uso </a:t>
            </a:r>
            <a:endParaRPr/>
          </a:p>
        </p:txBody>
      </p:sp>
      <p:pic>
        <p:nvPicPr>
          <p:cNvPr id="13" name="Imagen 12">
            <a:extLst>
              <a:ext uri="{FF2B5EF4-FFF2-40B4-BE49-F238E27FC236}">
                <a16:creationId xmlns:a16="http://schemas.microsoft.com/office/drawing/2014/main" id="{49AAA4B0-E47C-4DCE-A1FB-5A73546157F9}"/>
              </a:ext>
            </a:extLst>
          </p:cNvPr>
          <p:cNvPicPr>
            <a:picLocks noChangeAspect="1"/>
          </p:cNvPicPr>
          <p:nvPr/>
        </p:nvPicPr>
        <p:blipFill>
          <a:blip r:embed="rId3"/>
          <a:stretch>
            <a:fillRect/>
          </a:stretch>
        </p:blipFill>
        <p:spPr>
          <a:xfrm>
            <a:off x="14720" y="1464815"/>
            <a:ext cx="7674097" cy="5393185"/>
          </a:xfrm>
          <a:prstGeom prst="rect">
            <a:avLst/>
          </a:prstGeom>
        </p:spPr>
      </p:pic>
    </p:spTree>
    <p:extLst>
      <p:ext uri="{BB962C8B-B14F-4D97-AF65-F5344CB8AC3E}">
        <p14:creationId xmlns:p14="http://schemas.microsoft.com/office/powerpoint/2010/main" val="1095472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11"/>
          <p:cNvSpPr txBox="1">
            <a:spLocks noGrp="1"/>
          </p:cNvSpPr>
          <p:nvPr>
            <p:ph type="title"/>
          </p:nvPr>
        </p:nvSpPr>
        <p:spPr>
          <a:xfrm>
            <a:off x="456217" y="330750"/>
            <a:ext cx="10260000" cy="836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000"/>
              <a:buFont typeface="Work Sans Medium"/>
              <a:buNone/>
            </a:pPr>
            <a:r>
              <a:rPr lang="es-MX" sz="4000">
                <a:solidFill>
                  <a:schemeClr val="lt1"/>
                </a:solidFill>
                <a:latin typeface="Work Sans Medium"/>
                <a:ea typeface="Work Sans Medium"/>
                <a:cs typeface="Work Sans Medium"/>
                <a:sym typeface="Work Sans Medium"/>
              </a:rPr>
              <a:t>Casos de Uso </a:t>
            </a:r>
            <a:endParaRPr/>
          </a:p>
        </p:txBody>
      </p:sp>
      <p:pic>
        <p:nvPicPr>
          <p:cNvPr id="3" name="Imagen 2">
            <a:extLst>
              <a:ext uri="{FF2B5EF4-FFF2-40B4-BE49-F238E27FC236}">
                <a16:creationId xmlns:a16="http://schemas.microsoft.com/office/drawing/2014/main" id="{D5399E8A-BD49-4374-8FA4-ED8F1FEE7965}"/>
              </a:ext>
            </a:extLst>
          </p:cNvPr>
          <p:cNvPicPr>
            <a:picLocks noChangeAspect="1"/>
          </p:cNvPicPr>
          <p:nvPr/>
        </p:nvPicPr>
        <p:blipFill>
          <a:blip r:embed="rId3"/>
          <a:stretch>
            <a:fillRect/>
          </a:stretch>
        </p:blipFill>
        <p:spPr>
          <a:xfrm>
            <a:off x="0" y="1518082"/>
            <a:ext cx="5013126" cy="5339918"/>
          </a:xfrm>
          <a:prstGeom prst="rect">
            <a:avLst/>
          </a:prstGeom>
        </p:spPr>
      </p:pic>
    </p:spTree>
    <p:extLst>
      <p:ext uri="{BB962C8B-B14F-4D97-AF65-F5344CB8AC3E}">
        <p14:creationId xmlns:p14="http://schemas.microsoft.com/office/powerpoint/2010/main" val="28482983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13"/>
          <p:cNvSpPr txBox="1">
            <a:spLocks noGrp="1"/>
          </p:cNvSpPr>
          <p:nvPr>
            <p:ph type="title"/>
          </p:nvPr>
        </p:nvSpPr>
        <p:spPr>
          <a:xfrm>
            <a:off x="456217" y="330750"/>
            <a:ext cx="10260000" cy="836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000"/>
              <a:buFont typeface="Work Sans Medium"/>
              <a:buNone/>
            </a:pPr>
            <a:r>
              <a:rPr lang="es-MX" sz="4000">
                <a:solidFill>
                  <a:schemeClr val="lt1"/>
                </a:solidFill>
                <a:latin typeface="Work Sans Medium"/>
                <a:ea typeface="Work Sans Medium"/>
                <a:cs typeface="Work Sans Medium"/>
                <a:sym typeface="Work Sans Medium"/>
              </a:rPr>
              <a:t>Mockup  </a:t>
            </a:r>
            <a:endParaRPr/>
          </a:p>
        </p:txBody>
      </p:sp>
      <p:sp>
        <p:nvSpPr>
          <p:cNvPr id="5" name="CuadroTexto 4">
            <a:extLst>
              <a:ext uri="{FF2B5EF4-FFF2-40B4-BE49-F238E27FC236}">
                <a16:creationId xmlns:a16="http://schemas.microsoft.com/office/drawing/2014/main" id="{16311CFF-81E2-4B9C-9284-F989B5C35710}"/>
              </a:ext>
            </a:extLst>
          </p:cNvPr>
          <p:cNvSpPr txBox="1"/>
          <p:nvPr/>
        </p:nvSpPr>
        <p:spPr>
          <a:xfrm>
            <a:off x="3613156" y="3893580"/>
            <a:ext cx="4465524" cy="307777"/>
          </a:xfrm>
          <a:prstGeom prst="rect">
            <a:avLst/>
          </a:prstGeom>
          <a:noFill/>
        </p:spPr>
        <p:txBody>
          <a:bodyPr wrap="square">
            <a:spAutoFit/>
          </a:bodyPr>
          <a:lstStyle/>
          <a:p>
            <a:pPr marL="0" marR="0" lvl="0" indent="0" algn="l" rtl="0">
              <a:spcBef>
                <a:spcPts val="0"/>
              </a:spcBef>
              <a:spcAft>
                <a:spcPts val="0"/>
              </a:spcAft>
              <a:buNone/>
            </a:pPr>
            <a:r>
              <a:rPr lang="en-US" dirty="0">
                <a:hlinkClick r:id="rId3"/>
              </a:rPr>
              <a:t>file:///C:/Users/Aprendiz/Downloads/FUTCOL-V2.3.pdf</a:t>
            </a:r>
            <a:endParaRPr lang="es-MX"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pic>
        <p:nvPicPr>
          <p:cNvPr id="185" name="Google Shape;185;p14" descr="Imagen que contiene Interfaz de usuario gráfica&#10;&#10;Descripción generada automáticamente"/>
          <p:cNvPicPr preferRelativeResize="0"/>
          <p:nvPr/>
        </p:nvPicPr>
        <p:blipFill rotWithShape="1">
          <a:blip r:embed="rId3">
            <a:alphaModFix/>
          </a:blip>
          <a:srcRect/>
          <a:stretch/>
        </p:blipFill>
        <p:spPr>
          <a:xfrm>
            <a:off x="0" y="0"/>
            <a:ext cx="12192000" cy="68580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3"/>
          <p:cNvSpPr txBox="1">
            <a:spLocks noGrp="1"/>
          </p:cNvSpPr>
          <p:nvPr>
            <p:ph type="title"/>
          </p:nvPr>
        </p:nvSpPr>
        <p:spPr>
          <a:xfrm>
            <a:off x="456217" y="330750"/>
            <a:ext cx="10260000" cy="836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000"/>
              <a:buFont typeface="Work Sans Medium"/>
              <a:buNone/>
            </a:pPr>
            <a:r>
              <a:rPr lang="es-MX" sz="4000">
                <a:solidFill>
                  <a:schemeClr val="lt1"/>
                </a:solidFill>
                <a:latin typeface="Work Sans Medium"/>
                <a:ea typeface="Work Sans Medium"/>
                <a:cs typeface="Work Sans Medium"/>
                <a:sym typeface="Work Sans Medium"/>
              </a:rPr>
              <a:t>Formulación del Proyecto </a:t>
            </a:r>
            <a:endParaRPr/>
          </a:p>
        </p:txBody>
      </p:sp>
      <p:pic>
        <p:nvPicPr>
          <p:cNvPr id="112" name="Google Shape;112;p3"/>
          <p:cNvPicPr preferRelativeResize="0"/>
          <p:nvPr/>
        </p:nvPicPr>
        <p:blipFill rotWithShape="1">
          <a:blip r:embed="rId3">
            <a:alphaModFix/>
          </a:blip>
          <a:srcRect/>
          <a:stretch/>
        </p:blipFill>
        <p:spPr>
          <a:xfrm>
            <a:off x="0" y="1473693"/>
            <a:ext cx="5035938" cy="5384307"/>
          </a:xfrm>
          <a:prstGeom prst="rect">
            <a:avLst/>
          </a:prstGeom>
          <a:noFill/>
          <a:ln>
            <a:noFill/>
          </a:ln>
        </p:spPr>
      </p:pic>
      <p:sp>
        <p:nvSpPr>
          <p:cNvPr id="113" name="Google Shape;113;p3"/>
          <p:cNvSpPr txBox="1"/>
          <p:nvPr/>
        </p:nvSpPr>
        <p:spPr>
          <a:xfrm>
            <a:off x="8182699" y="2706703"/>
            <a:ext cx="1636003" cy="64629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MX" sz="3600" dirty="0">
                <a:solidFill>
                  <a:schemeClr val="dk1"/>
                </a:solidFill>
                <a:latin typeface="Calibri"/>
                <a:ea typeface="Calibri"/>
                <a:cs typeface="Calibri"/>
                <a:sym typeface="Calibri"/>
              </a:rPr>
              <a:t>SIOTMF</a:t>
            </a:r>
          </a:p>
        </p:txBody>
      </p:sp>
      <p:cxnSp>
        <p:nvCxnSpPr>
          <p:cNvPr id="114" name="Google Shape;114;p3"/>
          <p:cNvCxnSpPr/>
          <p:nvPr/>
        </p:nvCxnSpPr>
        <p:spPr>
          <a:xfrm>
            <a:off x="6021302" y="3837708"/>
            <a:ext cx="720000" cy="0"/>
          </a:xfrm>
          <a:prstGeom prst="straightConnector1">
            <a:avLst/>
          </a:prstGeom>
          <a:noFill/>
          <a:ln w="50800" cap="flat" cmpd="sng">
            <a:solidFill>
              <a:schemeClr val="accent6"/>
            </a:solidFill>
            <a:prstDash val="solid"/>
            <a:miter lim="800000"/>
            <a:headEnd type="none" w="sm" len="sm"/>
            <a:tailEnd type="none" w="sm" len="sm"/>
          </a:ln>
        </p:spPr>
      </p:cxnSp>
      <p:sp>
        <p:nvSpPr>
          <p:cNvPr id="115" name="Google Shape;115;p3"/>
          <p:cNvSpPr txBox="1"/>
          <p:nvPr/>
        </p:nvSpPr>
        <p:spPr>
          <a:xfrm>
            <a:off x="5909569" y="3969099"/>
            <a:ext cx="6096000" cy="64629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MX" sz="1800" b="0" i="0" dirty="0">
                <a:solidFill>
                  <a:srgbClr val="000000"/>
                </a:solidFill>
                <a:effectLst/>
                <a:latin typeface="Arial" panose="020B0604020202020204" pitchFamily="34" charset="0"/>
              </a:rPr>
              <a:t>Sistema de Información para organización de torneos de microFútbol </a:t>
            </a:r>
            <a:endParaRPr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4"/>
          <p:cNvSpPr txBox="1"/>
          <p:nvPr/>
        </p:nvSpPr>
        <p:spPr>
          <a:xfrm>
            <a:off x="950054" y="605917"/>
            <a:ext cx="5547843" cy="107303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38AA00"/>
              </a:buClr>
              <a:buSzPts val="2600"/>
              <a:buFont typeface="Work Sans Light"/>
              <a:buNone/>
            </a:pPr>
            <a:r>
              <a:rPr lang="es-MX" sz="2600">
                <a:solidFill>
                  <a:srgbClr val="38AA00"/>
                </a:solidFill>
                <a:latin typeface="Work Sans Light"/>
                <a:ea typeface="Work Sans Light"/>
                <a:cs typeface="Work Sans Light"/>
                <a:sym typeface="Work Sans Light"/>
              </a:rPr>
              <a:t>Objetivo General</a:t>
            </a:r>
            <a:endParaRPr sz="1800">
              <a:solidFill>
                <a:schemeClr val="dk1"/>
              </a:solidFill>
              <a:latin typeface="Calibri"/>
              <a:ea typeface="Calibri"/>
              <a:cs typeface="Calibri"/>
              <a:sym typeface="Calibri"/>
            </a:endParaRPr>
          </a:p>
        </p:txBody>
      </p:sp>
      <p:pic>
        <p:nvPicPr>
          <p:cNvPr id="121" name="Google Shape;121;p4"/>
          <p:cNvPicPr preferRelativeResize="0"/>
          <p:nvPr/>
        </p:nvPicPr>
        <p:blipFill rotWithShape="1">
          <a:blip r:embed="rId3">
            <a:alphaModFix/>
          </a:blip>
          <a:srcRect/>
          <a:stretch/>
        </p:blipFill>
        <p:spPr>
          <a:xfrm>
            <a:off x="6652477" y="1456884"/>
            <a:ext cx="5435536" cy="4991797"/>
          </a:xfrm>
          <a:prstGeom prst="rect">
            <a:avLst/>
          </a:prstGeom>
          <a:noFill/>
          <a:ln>
            <a:noFill/>
          </a:ln>
        </p:spPr>
      </p:pic>
      <p:cxnSp>
        <p:nvCxnSpPr>
          <p:cNvPr id="122" name="Google Shape;122;p4"/>
          <p:cNvCxnSpPr>
            <a:stCxn id="120" idx="1"/>
          </p:cNvCxnSpPr>
          <p:nvPr/>
        </p:nvCxnSpPr>
        <p:spPr>
          <a:xfrm rot="10800000" flipH="1">
            <a:off x="950054" y="1094432"/>
            <a:ext cx="5042400" cy="48000"/>
          </a:xfrm>
          <a:prstGeom prst="straightConnector1">
            <a:avLst/>
          </a:prstGeom>
          <a:noFill/>
          <a:ln w="50800" cap="flat" cmpd="sng">
            <a:solidFill>
              <a:schemeClr val="accent6"/>
            </a:solidFill>
            <a:prstDash val="solid"/>
            <a:miter lim="800000"/>
            <a:headEnd type="none" w="sm" len="sm"/>
            <a:tailEnd type="none" w="sm" len="sm"/>
          </a:ln>
        </p:spPr>
      </p:cxnSp>
      <p:sp>
        <p:nvSpPr>
          <p:cNvPr id="123" name="Google Shape;123;p4"/>
          <p:cNvSpPr txBox="1"/>
          <p:nvPr/>
        </p:nvSpPr>
        <p:spPr>
          <a:xfrm>
            <a:off x="947852" y="2167538"/>
            <a:ext cx="5550045" cy="923289"/>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s-MX" sz="1800" b="0" i="0" dirty="0">
                <a:solidFill>
                  <a:srgbClr val="000000"/>
                </a:solidFill>
                <a:effectLst/>
                <a:latin typeface="Times New Roman" panose="02020603050405020304" pitchFamily="18" charset="0"/>
              </a:rPr>
              <a:t>Desarrollar un aplicativo que facilite la creación, organización, seguimiento y participación de torneos de microfútbol en Bogotá. </a:t>
            </a:r>
            <a:endParaRPr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pic>
        <p:nvPicPr>
          <p:cNvPr id="131" name="Google Shape;131;p5"/>
          <p:cNvPicPr preferRelativeResize="0"/>
          <p:nvPr/>
        </p:nvPicPr>
        <p:blipFill rotWithShape="1">
          <a:blip r:embed="rId3">
            <a:alphaModFix/>
          </a:blip>
          <a:srcRect/>
          <a:stretch/>
        </p:blipFill>
        <p:spPr>
          <a:xfrm>
            <a:off x="9409773" y="1452032"/>
            <a:ext cx="2344262" cy="1229025"/>
          </a:xfrm>
          <a:prstGeom prst="rect">
            <a:avLst/>
          </a:prstGeom>
          <a:noFill/>
          <a:ln>
            <a:noFill/>
          </a:ln>
        </p:spPr>
      </p:pic>
      <p:sp>
        <p:nvSpPr>
          <p:cNvPr id="128" name="Google Shape;128;p5"/>
          <p:cNvSpPr txBox="1"/>
          <p:nvPr/>
        </p:nvSpPr>
        <p:spPr>
          <a:xfrm>
            <a:off x="950054" y="605917"/>
            <a:ext cx="5547843" cy="107303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38AA00"/>
              </a:buClr>
              <a:buSzPts val="2600"/>
              <a:buFont typeface="Work Sans Light"/>
              <a:buNone/>
            </a:pPr>
            <a:r>
              <a:rPr lang="es-MX" sz="2600">
                <a:solidFill>
                  <a:srgbClr val="38AA00"/>
                </a:solidFill>
                <a:latin typeface="Work Sans Light"/>
                <a:ea typeface="Work Sans Light"/>
                <a:cs typeface="Work Sans Light"/>
                <a:sym typeface="Work Sans Light"/>
              </a:rPr>
              <a:t>Objetivo Específicos</a:t>
            </a:r>
            <a:endParaRPr sz="1800">
              <a:solidFill>
                <a:schemeClr val="dk1"/>
              </a:solidFill>
              <a:latin typeface="Calibri"/>
              <a:ea typeface="Calibri"/>
              <a:cs typeface="Calibri"/>
              <a:sym typeface="Calibri"/>
            </a:endParaRPr>
          </a:p>
        </p:txBody>
      </p:sp>
      <p:cxnSp>
        <p:nvCxnSpPr>
          <p:cNvPr id="129" name="Google Shape;129;p5"/>
          <p:cNvCxnSpPr>
            <a:stCxn id="128" idx="1"/>
          </p:cNvCxnSpPr>
          <p:nvPr/>
        </p:nvCxnSpPr>
        <p:spPr>
          <a:xfrm rot="10800000" flipH="1">
            <a:off x="950054" y="1094432"/>
            <a:ext cx="5042400" cy="48000"/>
          </a:xfrm>
          <a:prstGeom prst="straightConnector1">
            <a:avLst/>
          </a:prstGeom>
          <a:noFill/>
          <a:ln w="50800" cap="flat" cmpd="sng">
            <a:solidFill>
              <a:schemeClr val="accent6"/>
            </a:solidFill>
            <a:prstDash val="solid"/>
            <a:miter lim="800000"/>
            <a:headEnd type="none" w="sm" len="sm"/>
            <a:tailEnd type="none" w="sm" len="sm"/>
          </a:ln>
        </p:spPr>
      </p:cxnSp>
      <p:sp>
        <p:nvSpPr>
          <p:cNvPr id="130" name="Google Shape;130;p5"/>
          <p:cNvSpPr txBox="1"/>
          <p:nvPr/>
        </p:nvSpPr>
        <p:spPr>
          <a:xfrm>
            <a:off x="776345" y="1687542"/>
            <a:ext cx="8367656" cy="3354724"/>
          </a:xfrm>
          <a:prstGeom prst="rect">
            <a:avLst/>
          </a:prstGeom>
          <a:noFill/>
          <a:ln>
            <a:noFill/>
          </a:ln>
        </p:spPr>
        <p:txBody>
          <a:bodyPr spcFirstLastPara="1" wrap="square" lIns="91425" tIns="45700" rIns="91425" bIns="45700" anchor="t" anchorCtr="0">
            <a:spAutoFit/>
          </a:bodyPr>
          <a:lstStyle/>
          <a:p>
            <a:pPr algn="just" rtl="0" fontAlgn="base">
              <a:buFont typeface="Arial" panose="020B0604020202020204" pitchFamily="34" charset="0"/>
              <a:buChar char="•"/>
            </a:pPr>
            <a:r>
              <a:rPr lang="es-MX" sz="1800" b="0" i="0" dirty="0">
                <a:solidFill>
                  <a:srgbClr val="000000"/>
                </a:solidFill>
                <a:effectLst/>
                <a:latin typeface="Times New Roman" panose="02020603050405020304" pitchFamily="18" charset="0"/>
              </a:rPr>
              <a:t>Suministrar a los organizadores y participantes la información requerida para realizar una evaluación completa del desempeño del torneo. </a:t>
            </a:r>
          </a:p>
          <a:p>
            <a:pPr algn="just" rtl="0" fontAlgn="base"/>
            <a:endParaRPr lang="es-MX" sz="1800" b="0" i="0" dirty="0">
              <a:solidFill>
                <a:srgbClr val="000000"/>
              </a:solidFill>
              <a:effectLst/>
              <a:latin typeface="Times New Roman" panose="02020603050405020304" pitchFamily="18" charset="0"/>
            </a:endParaRPr>
          </a:p>
          <a:p>
            <a:pPr algn="just" rtl="0" fontAlgn="base">
              <a:buFont typeface="Arial" panose="020B0604020202020204" pitchFamily="34" charset="0"/>
              <a:buChar char="•"/>
            </a:pPr>
            <a:r>
              <a:rPr lang="es-MX" sz="1800" b="0" i="0" dirty="0">
                <a:solidFill>
                  <a:srgbClr val="000000"/>
                </a:solidFill>
                <a:effectLst/>
                <a:latin typeface="Times New Roman" panose="02020603050405020304" pitchFamily="18" charset="0"/>
              </a:rPr>
              <a:t>Implementar herramientas de gestión de pagos y cobros dentro de la aplicación.  </a:t>
            </a:r>
          </a:p>
          <a:p>
            <a:pPr algn="just" rtl="0" fontAlgn="base"/>
            <a:endParaRPr lang="es-MX" sz="1800" b="0" i="0" dirty="0">
              <a:solidFill>
                <a:srgbClr val="000000"/>
              </a:solidFill>
              <a:effectLst/>
              <a:latin typeface="Times New Roman" panose="02020603050405020304" pitchFamily="18" charset="0"/>
            </a:endParaRPr>
          </a:p>
          <a:p>
            <a:pPr algn="just" rtl="0" fontAlgn="base">
              <a:buFont typeface="Arial" panose="020B0604020202020204" pitchFamily="34" charset="0"/>
              <a:buChar char="•"/>
            </a:pPr>
            <a:r>
              <a:rPr lang="es-MX" sz="1800" b="0" i="0" dirty="0">
                <a:solidFill>
                  <a:srgbClr val="000000"/>
                </a:solidFill>
                <a:effectLst/>
                <a:latin typeface="Times New Roman" panose="02020603050405020304" pitchFamily="18" charset="0"/>
              </a:rPr>
              <a:t>Permitir al organizador administrar las inscripciones de equipos, pagos de arbitrajes, alquiler de instalaciones. </a:t>
            </a:r>
          </a:p>
          <a:p>
            <a:pPr algn="just" rtl="0" fontAlgn="base"/>
            <a:endParaRPr lang="es-MX" sz="1800" b="0" i="0" dirty="0">
              <a:solidFill>
                <a:srgbClr val="000000"/>
              </a:solidFill>
              <a:effectLst/>
              <a:latin typeface="Times New Roman" panose="02020603050405020304" pitchFamily="18" charset="0"/>
            </a:endParaRPr>
          </a:p>
          <a:p>
            <a:pPr algn="just" rtl="0" fontAlgn="base">
              <a:buFont typeface="Arial" panose="020B0604020202020204" pitchFamily="34" charset="0"/>
              <a:buChar char="•"/>
            </a:pPr>
            <a:r>
              <a:rPr lang="es-MX" sz="1800" b="0" i="0" dirty="0">
                <a:solidFill>
                  <a:srgbClr val="000000"/>
                </a:solidFill>
                <a:effectLst/>
                <a:latin typeface="Times New Roman" panose="02020603050405020304" pitchFamily="18" charset="0"/>
              </a:rPr>
              <a:t>Fomentar la actividad física y el deporte mediante el uso de la tecnología, al proporcionar un aplicativo que motive a los ciudadanos de Bogotá a involucrarse en torneos de microfútbol. </a:t>
            </a:r>
          </a:p>
          <a:p>
            <a:pPr marR="0" lvl="0" algn="l" rtl="0">
              <a:spcBef>
                <a:spcPts val="0"/>
              </a:spcBef>
              <a:spcAft>
                <a:spcPts val="0"/>
              </a:spcAft>
              <a:buClr>
                <a:schemeClr val="dk1"/>
              </a:buClr>
              <a:buSzPts val="1800"/>
            </a:pPr>
            <a:endParaRPr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pic>
        <p:nvPicPr>
          <p:cNvPr id="139" name="Google Shape;139;p6"/>
          <p:cNvPicPr preferRelativeResize="0"/>
          <p:nvPr/>
        </p:nvPicPr>
        <p:blipFill rotWithShape="1">
          <a:blip r:embed="rId3">
            <a:alphaModFix/>
          </a:blip>
          <a:srcRect/>
          <a:stretch/>
        </p:blipFill>
        <p:spPr>
          <a:xfrm>
            <a:off x="9117366" y="278145"/>
            <a:ext cx="1002159" cy="1185862"/>
          </a:xfrm>
          <a:prstGeom prst="rect">
            <a:avLst/>
          </a:prstGeom>
          <a:noFill/>
          <a:ln>
            <a:noFill/>
          </a:ln>
        </p:spPr>
      </p:pic>
      <p:sp>
        <p:nvSpPr>
          <p:cNvPr id="136" name="Google Shape;136;p6"/>
          <p:cNvSpPr txBox="1"/>
          <p:nvPr/>
        </p:nvSpPr>
        <p:spPr>
          <a:xfrm>
            <a:off x="950054" y="390977"/>
            <a:ext cx="5547843" cy="107303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38AA00"/>
              </a:buClr>
              <a:buSzPts val="2600"/>
              <a:buFont typeface="Work Sans Light"/>
              <a:buNone/>
            </a:pPr>
            <a:r>
              <a:rPr lang="es-MX" sz="2600">
                <a:solidFill>
                  <a:srgbClr val="38AA00"/>
                </a:solidFill>
                <a:latin typeface="Work Sans Light"/>
                <a:ea typeface="Work Sans Light"/>
                <a:cs typeface="Work Sans Light"/>
                <a:sym typeface="Work Sans Light"/>
              </a:rPr>
              <a:t>Planteamiento del Problema</a:t>
            </a:r>
            <a:endParaRPr sz="1800">
              <a:solidFill>
                <a:schemeClr val="dk1"/>
              </a:solidFill>
              <a:latin typeface="Calibri"/>
              <a:ea typeface="Calibri"/>
              <a:cs typeface="Calibri"/>
              <a:sym typeface="Calibri"/>
            </a:endParaRPr>
          </a:p>
        </p:txBody>
      </p:sp>
      <p:cxnSp>
        <p:nvCxnSpPr>
          <p:cNvPr id="137" name="Google Shape;137;p6"/>
          <p:cNvCxnSpPr>
            <a:stCxn id="136" idx="1"/>
          </p:cNvCxnSpPr>
          <p:nvPr/>
        </p:nvCxnSpPr>
        <p:spPr>
          <a:xfrm rot="10800000" flipH="1">
            <a:off x="950054" y="879492"/>
            <a:ext cx="5042400" cy="48000"/>
          </a:xfrm>
          <a:prstGeom prst="straightConnector1">
            <a:avLst/>
          </a:prstGeom>
          <a:noFill/>
          <a:ln w="50800" cap="flat" cmpd="sng">
            <a:solidFill>
              <a:schemeClr val="accent6"/>
            </a:solidFill>
            <a:prstDash val="solid"/>
            <a:miter lim="800000"/>
            <a:headEnd type="none" w="sm" len="sm"/>
            <a:tailEnd type="none" w="sm" len="sm"/>
          </a:ln>
        </p:spPr>
      </p:cxnSp>
      <p:sp>
        <p:nvSpPr>
          <p:cNvPr id="138" name="Google Shape;138;p6"/>
          <p:cNvSpPr txBox="1"/>
          <p:nvPr/>
        </p:nvSpPr>
        <p:spPr>
          <a:xfrm>
            <a:off x="716132" y="1268697"/>
            <a:ext cx="10759736" cy="5940047"/>
          </a:xfrm>
          <a:prstGeom prst="rect">
            <a:avLst/>
          </a:prstGeom>
          <a:noFill/>
          <a:ln>
            <a:noFill/>
          </a:ln>
        </p:spPr>
        <p:txBody>
          <a:bodyPr spcFirstLastPara="1" wrap="square" lIns="91425" tIns="45700" rIns="91425" bIns="45700" anchor="t" anchorCtr="0">
            <a:spAutoFit/>
          </a:bodyPr>
          <a:lstStyle/>
          <a:p>
            <a:pPr algn="just" rtl="0" fontAlgn="base"/>
            <a:r>
              <a:rPr lang="es-MX" sz="1600" b="0" i="0" dirty="0">
                <a:solidFill>
                  <a:srgbClr val="000000"/>
                </a:solidFill>
                <a:effectLst/>
                <a:latin typeface="Times New Roman" panose="02020603050405020304" pitchFamily="18" charset="0"/>
              </a:rPr>
              <a:t>Para comenzar, el proceso de utilización de un sistema de información para la organización de torneos de microfútbol en Bogotá comienza con la condición de los requisitos y la configuración inicial del sistema. En esta etapa, se identifican las necesidades específicas de gestión del torneo, tales como inscripciones de equipos, programación de partidos, registro de resultados y generación de estadísticas. Además, se configuran los detalles del torneo, como las reglas, categorías, fechas y ubicaciones de los partidos. </a:t>
            </a:r>
            <a:endParaRPr lang="es-MX" sz="1600" b="0" i="0" dirty="0">
              <a:solidFill>
                <a:srgbClr val="000000"/>
              </a:solidFill>
              <a:effectLst/>
              <a:latin typeface="Segoe UI" panose="020B0502040204020203" pitchFamily="34" charset="0"/>
            </a:endParaRPr>
          </a:p>
          <a:p>
            <a:pPr algn="just" rtl="0" fontAlgn="base"/>
            <a:r>
              <a:rPr lang="es-MX" sz="1600" b="0" i="0" dirty="0">
                <a:solidFill>
                  <a:srgbClr val="000000"/>
                </a:solidFill>
                <a:effectLst/>
                <a:latin typeface="Times New Roman" panose="02020603050405020304" pitchFamily="18" charset="0"/>
              </a:rPr>
              <a:t>Una vez establecidos los requisitos, se procede a la fase de inscripciones. Los equipos interesados se registran en el sistema proporcionando la información requerida, como el nombre del equipo, la categoría en la que desean competir y los datos de contacto. El sistema valida las inscripciones, verificando que los equipos cumplan con los requisitos para participar en el torneo. </a:t>
            </a:r>
            <a:endParaRPr lang="es-MX" sz="1600" b="0" i="0" dirty="0">
              <a:solidFill>
                <a:srgbClr val="000000"/>
              </a:solidFill>
              <a:effectLst/>
              <a:latin typeface="Segoe UI" panose="020B0502040204020203" pitchFamily="34" charset="0"/>
            </a:endParaRPr>
          </a:p>
          <a:p>
            <a:pPr algn="just" rtl="0" fontAlgn="base"/>
            <a:r>
              <a:rPr lang="es-MX" sz="1600" b="0" i="0" dirty="0">
                <a:solidFill>
                  <a:srgbClr val="000000"/>
                </a:solidFill>
                <a:effectLst/>
                <a:latin typeface="Times New Roman" panose="02020603050405020304" pitchFamily="18" charset="0"/>
              </a:rPr>
              <a:t>Posteriormente, se lleva a cabo la creación de grupos y la elaboración del calendario de juegos. El sistema organiza a los equipos en diferentes grupos, si es necesario, y genera un calendario de partidos teniendo en cuenta la disponibilidad de las canchas y los equipos. Una vez creado el calendario, se publica para que todos los participantes y el público interesado pueda consultarlo. </a:t>
            </a:r>
            <a:endParaRPr lang="es-MX" sz="1600" b="0" i="0" dirty="0">
              <a:solidFill>
                <a:srgbClr val="000000"/>
              </a:solidFill>
              <a:effectLst/>
              <a:latin typeface="Segoe UI" panose="020B0502040204020203" pitchFamily="34" charset="0"/>
            </a:endParaRPr>
          </a:p>
          <a:p>
            <a:pPr algn="just" rtl="0" fontAlgn="base"/>
            <a:r>
              <a:rPr lang="es-MX" sz="1600" b="0" i="0" dirty="0">
                <a:solidFill>
                  <a:srgbClr val="000000"/>
                </a:solidFill>
                <a:effectLst/>
                <a:latin typeface="Times New Roman" panose="02020603050405020304" pitchFamily="18" charset="0"/>
              </a:rPr>
              <a:t>Durante el desarrollo del torneo, el sistema facilita la gestión de los partidos. Después de cada encuentro, se registran los resultados en el sistema, ya sea por parte de los organizadores o directamente por los árbitros. Además, el sistema actualiza automáticamente las tablas de posiciones y las estadísticas de los equipos basándose en los resultados de los partidos. </a:t>
            </a:r>
            <a:endParaRPr lang="es-MX" sz="1600" b="0" i="0" dirty="0">
              <a:solidFill>
                <a:srgbClr val="000000"/>
              </a:solidFill>
              <a:effectLst/>
              <a:latin typeface="Segoe UI" panose="020B0502040204020203" pitchFamily="34" charset="0"/>
            </a:endParaRPr>
          </a:p>
          <a:p>
            <a:pPr algn="just" rtl="0" fontAlgn="base"/>
            <a:r>
              <a:rPr lang="es-MX" sz="1600" b="0" i="0" dirty="0">
                <a:solidFill>
                  <a:srgbClr val="000000"/>
                </a:solidFill>
                <a:effectLst/>
                <a:latin typeface="Times New Roman" panose="02020603050405020304" pitchFamily="18" charset="0"/>
              </a:rPr>
              <a:t>A medida que avanza el torneo, el sistema también se encarga de las comunicaciones con los equipos y aficionados, enviando notificaciones sobre cambios de horario, resultados de partidos y próximos encuentros. Así mismo, proporciona una plataforma de consulta donde se pueden consultar calendarios, resultados y estadísticas en tiempo real. </a:t>
            </a:r>
            <a:endParaRPr lang="es-MX" sz="1600" b="0" i="0" dirty="0">
              <a:solidFill>
                <a:srgbClr val="000000"/>
              </a:solidFill>
              <a:effectLst/>
              <a:latin typeface="Segoe UI" panose="020B0502040204020203" pitchFamily="34" charset="0"/>
            </a:endParaRPr>
          </a:p>
          <a:p>
            <a:pPr algn="just" rtl="0" fontAlgn="base"/>
            <a:r>
              <a:rPr lang="es-MX" sz="1600" b="0" i="0" dirty="0">
                <a:solidFill>
                  <a:srgbClr val="000000"/>
                </a:solidFill>
                <a:effectLst/>
                <a:latin typeface="Times New Roman" panose="02020603050405020304" pitchFamily="18" charset="0"/>
              </a:rPr>
              <a:t>Una vez finalizado el torneo, se realiza la ceremonia de premiación para reconocer a los equipos ganadores y participantes destacados.  </a:t>
            </a:r>
            <a:endParaRPr lang="es-MX" sz="1600" b="0" i="0" dirty="0">
              <a:solidFill>
                <a:srgbClr val="000000"/>
              </a:solidFill>
              <a:effectLst/>
              <a:latin typeface="Segoe UI" panose="020B0502040204020203" pitchFamily="34" charset="0"/>
            </a:endParaRPr>
          </a:p>
          <a:p>
            <a:pPr algn="just" rtl="0" fontAlgn="base"/>
            <a:r>
              <a:rPr lang="es-MX" sz="1600" b="0" i="0" dirty="0">
                <a:solidFill>
                  <a:srgbClr val="000000"/>
                </a:solidFill>
                <a:effectLst/>
                <a:latin typeface="Times New Roman" panose="02020603050405020304" pitchFamily="18" charset="0"/>
              </a:rPr>
              <a:t>En resumen, el sistema de información para la organización de torneos de microfútbol en Bogotá agiliza y facilita todo el proceso, desde la inscripción de equipos hasta la celebración de la final, garantizando una experiencia fluida y satisfactoria tanto para los participantes como para los organizadores. </a:t>
            </a:r>
            <a:endParaRPr lang="es-MX" sz="1600" b="0" i="0" dirty="0">
              <a:solidFill>
                <a:srgbClr val="000000"/>
              </a:solidFill>
              <a:effectLst/>
              <a:latin typeface="Segoe UI" panose="020B0502040204020203" pitchFamily="34" charset="0"/>
            </a:endParaRPr>
          </a:p>
          <a:p>
            <a:br>
              <a:rPr lang="es-MX" dirty="0"/>
            </a:br>
            <a:endParaRPr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7"/>
          <p:cNvSpPr txBox="1"/>
          <p:nvPr/>
        </p:nvSpPr>
        <p:spPr>
          <a:xfrm>
            <a:off x="950054" y="605917"/>
            <a:ext cx="5547843" cy="107303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38AA00"/>
              </a:buClr>
              <a:buSzPts val="2600"/>
              <a:buFont typeface="Work Sans Light"/>
              <a:buNone/>
            </a:pPr>
            <a:r>
              <a:rPr lang="es-MX" sz="2600">
                <a:solidFill>
                  <a:srgbClr val="38AA00"/>
                </a:solidFill>
                <a:latin typeface="Work Sans Light"/>
                <a:ea typeface="Work Sans Light"/>
                <a:cs typeface="Work Sans Light"/>
                <a:sym typeface="Work Sans Light"/>
              </a:rPr>
              <a:t>Pregunta del Problema</a:t>
            </a:r>
            <a:endParaRPr sz="1800">
              <a:solidFill>
                <a:schemeClr val="dk1"/>
              </a:solidFill>
              <a:latin typeface="Calibri"/>
              <a:ea typeface="Calibri"/>
              <a:cs typeface="Calibri"/>
              <a:sym typeface="Calibri"/>
            </a:endParaRPr>
          </a:p>
        </p:txBody>
      </p:sp>
      <p:cxnSp>
        <p:nvCxnSpPr>
          <p:cNvPr id="145" name="Google Shape;145;p7"/>
          <p:cNvCxnSpPr>
            <a:stCxn id="144" idx="1"/>
          </p:cNvCxnSpPr>
          <p:nvPr/>
        </p:nvCxnSpPr>
        <p:spPr>
          <a:xfrm rot="10800000" flipH="1">
            <a:off x="950054" y="1094432"/>
            <a:ext cx="5042400" cy="48000"/>
          </a:xfrm>
          <a:prstGeom prst="straightConnector1">
            <a:avLst/>
          </a:prstGeom>
          <a:noFill/>
          <a:ln w="50800" cap="flat" cmpd="sng">
            <a:solidFill>
              <a:schemeClr val="accent6"/>
            </a:solidFill>
            <a:prstDash val="solid"/>
            <a:miter lim="800000"/>
            <a:headEnd type="none" w="sm" len="sm"/>
            <a:tailEnd type="none" w="sm" len="sm"/>
          </a:ln>
        </p:spPr>
      </p:cxnSp>
      <p:sp>
        <p:nvSpPr>
          <p:cNvPr id="146" name="Google Shape;146;p7"/>
          <p:cNvSpPr txBox="1"/>
          <p:nvPr/>
        </p:nvSpPr>
        <p:spPr>
          <a:xfrm>
            <a:off x="947852" y="2167538"/>
            <a:ext cx="5148148" cy="92328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MX" sz="1800" b="0" i="0" dirty="0">
                <a:solidFill>
                  <a:srgbClr val="000000"/>
                </a:solidFill>
                <a:effectLst/>
                <a:latin typeface="Times New Roman" panose="02020603050405020304" pitchFamily="18" charset="0"/>
              </a:rPr>
              <a:t>¿Cómo el sistema de información puede publicar, organizar, facilitar la creación, y la participación de torneos de microfútbol en Bogotá? </a:t>
            </a:r>
            <a:endParaRPr dirty="0"/>
          </a:p>
        </p:txBody>
      </p:sp>
      <p:pic>
        <p:nvPicPr>
          <p:cNvPr id="147" name="Google Shape;147;p7"/>
          <p:cNvPicPr preferRelativeResize="0"/>
          <p:nvPr/>
        </p:nvPicPr>
        <p:blipFill rotWithShape="1">
          <a:blip r:embed="rId3">
            <a:alphaModFix/>
          </a:blip>
          <a:srcRect/>
          <a:stretch/>
        </p:blipFill>
        <p:spPr>
          <a:xfrm>
            <a:off x="8882247" y="1721458"/>
            <a:ext cx="1476375" cy="3415083"/>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8"/>
          <p:cNvSpPr txBox="1"/>
          <p:nvPr/>
        </p:nvSpPr>
        <p:spPr>
          <a:xfrm>
            <a:off x="950054" y="605917"/>
            <a:ext cx="5547843" cy="107303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38AA00"/>
              </a:buClr>
              <a:buSzPts val="2600"/>
              <a:buFont typeface="Work Sans Light"/>
              <a:buNone/>
            </a:pPr>
            <a:r>
              <a:rPr lang="es-MX" sz="2600">
                <a:solidFill>
                  <a:srgbClr val="38AA00"/>
                </a:solidFill>
                <a:latin typeface="Work Sans Light"/>
                <a:ea typeface="Work Sans Light"/>
                <a:cs typeface="Work Sans Light"/>
                <a:sym typeface="Work Sans Light"/>
              </a:rPr>
              <a:t>Alcance </a:t>
            </a:r>
            <a:endParaRPr sz="1800">
              <a:solidFill>
                <a:schemeClr val="dk1"/>
              </a:solidFill>
              <a:latin typeface="Calibri"/>
              <a:ea typeface="Calibri"/>
              <a:cs typeface="Calibri"/>
              <a:sym typeface="Calibri"/>
            </a:endParaRPr>
          </a:p>
        </p:txBody>
      </p:sp>
      <p:cxnSp>
        <p:nvCxnSpPr>
          <p:cNvPr id="153" name="Google Shape;153;p8"/>
          <p:cNvCxnSpPr>
            <a:stCxn id="152" idx="1"/>
          </p:cNvCxnSpPr>
          <p:nvPr/>
        </p:nvCxnSpPr>
        <p:spPr>
          <a:xfrm rot="10800000" flipH="1">
            <a:off x="950054" y="1094432"/>
            <a:ext cx="5042400" cy="48000"/>
          </a:xfrm>
          <a:prstGeom prst="straightConnector1">
            <a:avLst/>
          </a:prstGeom>
          <a:noFill/>
          <a:ln w="50800" cap="flat" cmpd="sng">
            <a:solidFill>
              <a:schemeClr val="accent6"/>
            </a:solidFill>
            <a:prstDash val="solid"/>
            <a:miter lim="800000"/>
            <a:headEnd type="none" w="sm" len="sm"/>
            <a:tailEnd type="none" w="sm" len="sm"/>
          </a:ln>
        </p:spPr>
      </p:cxnSp>
      <p:sp>
        <p:nvSpPr>
          <p:cNvPr id="154" name="Google Shape;154;p8"/>
          <p:cNvSpPr txBox="1"/>
          <p:nvPr/>
        </p:nvSpPr>
        <p:spPr>
          <a:xfrm>
            <a:off x="950054" y="1483957"/>
            <a:ext cx="7509848" cy="5078273"/>
          </a:xfrm>
          <a:prstGeom prst="rect">
            <a:avLst/>
          </a:prstGeom>
          <a:noFill/>
          <a:ln>
            <a:noFill/>
          </a:ln>
        </p:spPr>
        <p:txBody>
          <a:bodyPr spcFirstLastPara="1" wrap="square" lIns="91425" tIns="45700" rIns="91425" bIns="45700" anchor="t" anchorCtr="0">
            <a:spAutoFit/>
          </a:bodyPr>
          <a:lstStyle/>
          <a:p>
            <a:pPr algn="just" rtl="0" fontAlgn="base">
              <a:buFont typeface="Arial" panose="020B0604020202020204" pitchFamily="34" charset="0"/>
              <a:buChar char="•"/>
            </a:pPr>
            <a:r>
              <a:rPr lang="es-MX" sz="1800" b="0" i="0" dirty="0">
                <a:solidFill>
                  <a:srgbClr val="000000"/>
                </a:solidFill>
                <a:effectLst/>
                <a:latin typeface="Times New Roman" panose="02020603050405020304" pitchFamily="18" charset="0"/>
              </a:rPr>
              <a:t>Registro de Equipos y Jugadores: Los equipos y jugadores podrían registrarse en el sistema proporcionando información como nombres, categorías (por ejemplo, mixto con un mínimo de damas y caballeros, estadísticas de juego, y más. </a:t>
            </a:r>
          </a:p>
          <a:p>
            <a:pPr algn="just" rtl="0" fontAlgn="base">
              <a:buFont typeface="Arial" panose="020B0604020202020204" pitchFamily="34" charset="0"/>
              <a:buChar char="•"/>
            </a:pPr>
            <a:r>
              <a:rPr lang="es-MX" sz="1800" b="0" i="0" dirty="0">
                <a:solidFill>
                  <a:srgbClr val="000000"/>
                </a:solidFill>
                <a:effectLst/>
                <a:latin typeface="Times New Roman" panose="02020603050405020304" pitchFamily="18" charset="0"/>
              </a:rPr>
              <a:t>Programación de Partidos: El sistema podría automatizar la creación de calendarios de partidos, teniendo en cuenta la disponibilidad de canchas y horarios preferidos por los equipos. </a:t>
            </a:r>
          </a:p>
          <a:p>
            <a:pPr algn="just" rtl="0" fontAlgn="base">
              <a:buFont typeface="Arial" panose="020B0604020202020204" pitchFamily="34" charset="0"/>
              <a:buChar char="•"/>
            </a:pPr>
            <a:r>
              <a:rPr lang="es-MX" sz="1800" b="0" i="0" dirty="0">
                <a:solidFill>
                  <a:srgbClr val="000000"/>
                </a:solidFill>
                <a:effectLst/>
                <a:latin typeface="Times New Roman" panose="02020603050405020304" pitchFamily="18" charset="0"/>
              </a:rPr>
              <a:t>Seguimiento de Resultados y Estadísticas: Después de cada partido, se podrían ingresar los resultados al sistema, que automáticamente actualizará las tablas de posiciones y estadísticas relevantes como goleadores, porcentaje de efectividad, etc. </a:t>
            </a:r>
          </a:p>
          <a:p>
            <a:pPr algn="just" rtl="0" fontAlgn="base">
              <a:buFont typeface="Arial" panose="020B0604020202020204" pitchFamily="34" charset="0"/>
              <a:buChar char="•"/>
            </a:pPr>
            <a:r>
              <a:rPr lang="es-MX" sz="1800" b="0" i="0" dirty="0">
                <a:solidFill>
                  <a:srgbClr val="000000"/>
                </a:solidFill>
                <a:effectLst/>
                <a:latin typeface="Times New Roman" panose="02020603050405020304" pitchFamily="18" charset="0"/>
              </a:rPr>
              <a:t>Gestión de Árbitros y Sedes: Se podrían asignar árbitros para cada partido y gestionar las diferentes sedes donde se juegan los encuentros. </a:t>
            </a:r>
          </a:p>
          <a:p>
            <a:pPr algn="just" rtl="0" fontAlgn="base">
              <a:buFont typeface="Arial" panose="020B0604020202020204" pitchFamily="34" charset="0"/>
              <a:buChar char="•"/>
            </a:pPr>
            <a:r>
              <a:rPr lang="es-MX" sz="1800" b="0" i="0" dirty="0">
                <a:solidFill>
                  <a:srgbClr val="000000"/>
                </a:solidFill>
                <a:effectLst/>
                <a:latin typeface="Times New Roman" panose="02020603050405020304" pitchFamily="18" charset="0"/>
              </a:rPr>
              <a:t>Comunicación: El sistema podría enviar notificaciones sobre horarios de partidos, cambios en la programación, y resultados a través de correo electrónico o una aplicación móvil. </a:t>
            </a:r>
          </a:p>
          <a:p>
            <a:pPr algn="just" rtl="0" fontAlgn="base">
              <a:buFont typeface="Arial" panose="020B0604020202020204" pitchFamily="34" charset="0"/>
              <a:buChar char="•"/>
            </a:pPr>
            <a:r>
              <a:rPr lang="es-MX" sz="1800" b="0" i="0" dirty="0">
                <a:solidFill>
                  <a:srgbClr val="000000"/>
                </a:solidFill>
                <a:effectLst/>
                <a:latin typeface="Times New Roman" panose="02020603050405020304" pitchFamily="18" charset="0"/>
              </a:rPr>
              <a:t>Reglamentación: Incluiría las reglas del micro fútbol, como la duración de los partidos, reglas de penalización, entre otros aspectos. </a:t>
            </a:r>
          </a:p>
        </p:txBody>
      </p:sp>
      <p:pic>
        <p:nvPicPr>
          <p:cNvPr id="155" name="Google Shape;155;p8"/>
          <p:cNvPicPr preferRelativeResize="0"/>
          <p:nvPr/>
        </p:nvPicPr>
        <p:blipFill rotWithShape="1">
          <a:blip r:embed="rId3">
            <a:alphaModFix amt="70000"/>
          </a:blip>
          <a:srcRect/>
          <a:stretch/>
        </p:blipFill>
        <p:spPr>
          <a:xfrm>
            <a:off x="8457699" y="1631023"/>
            <a:ext cx="2887963" cy="2461583"/>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9"/>
          <p:cNvSpPr txBox="1">
            <a:spLocks noGrp="1"/>
          </p:cNvSpPr>
          <p:nvPr>
            <p:ph type="title"/>
          </p:nvPr>
        </p:nvSpPr>
        <p:spPr>
          <a:xfrm>
            <a:off x="456217" y="330750"/>
            <a:ext cx="10260000" cy="836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000"/>
              <a:buFont typeface="Work Sans Medium"/>
              <a:buNone/>
            </a:pPr>
            <a:r>
              <a:rPr lang="es-MX" sz="4000">
                <a:solidFill>
                  <a:schemeClr val="lt1"/>
                </a:solidFill>
                <a:latin typeface="Work Sans Medium"/>
                <a:ea typeface="Work Sans Medium"/>
                <a:cs typeface="Work Sans Medium"/>
                <a:sym typeface="Work Sans Medium"/>
              </a:rPr>
              <a:t>Mapas de Procesos </a:t>
            </a:r>
            <a:endParaRPr/>
          </a:p>
        </p:txBody>
      </p:sp>
      <p:pic>
        <p:nvPicPr>
          <p:cNvPr id="5" name="Imagen 4">
            <a:extLst>
              <a:ext uri="{FF2B5EF4-FFF2-40B4-BE49-F238E27FC236}">
                <a16:creationId xmlns:a16="http://schemas.microsoft.com/office/drawing/2014/main" id="{EFD70C4C-1C46-4DAB-BFC7-F5E489203151}"/>
              </a:ext>
            </a:extLst>
          </p:cNvPr>
          <p:cNvPicPr>
            <a:picLocks noChangeAspect="1"/>
          </p:cNvPicPr>
          <p:nvPr/>
        </p:nvPicPr>
        <p:blipFill>
          <a:blip r:embed="rId3"/>
          <a:stretch>
            <a:fillRect/>
          </a:stretch>
        </p:blipFill>
        <p:spPr>
          <a:xfrm>
            <a:off x="267989" y="1518080"/>
            <a:ext cx="8609681" cy="5376876"/>
          </a:xfrm>
          <a:prstGeom prst="rect">
            <a:avLst/>
          </a:prstGeom>
        </p:spPr>
      </p:pic>
      <p:pic>
        <p:nvPicPr>
          <p:cNvPr id="7" name="Imagen 6">
            <a:extLst>
              <a:ext uri="{FF2B5EF4-FFF2-40B4-BE49-F238E27FC236}">
                <a16:creationId xmlns:a16="http://schemas.microsoft.com/office/drawing/2014/main" id="{0CE80541-2F74-446E-9825-45907BF5B1D6}"/>
              </a:ext>
            </a:extLst>
          </p:cNvPr>
          <p:cNvPicPr>
            <a:picLocks noChangeAspect="1"/>
          </p:cNvPicPr>
          <p:nvPr/>
        </p:nvPicPr>
        <p:blipFill>
          <a:blip r:embed="rId4"/>
          <a:stretch>
            <a:fillRect/>
          </a:stretch>
        </p:blipFill>
        <p:spPr>
          <a:xfrm>
            <a:off x="8859914" y="1535836"/>
            <a:ext cx="3765151" cy="5376877"/>
          </a:xfrm>
          <a:prstGeom prst="rect">
            <a:avLst/>
          </a:prstGeom>
        </p:spPr>
      </p:pic>
    </p:spTree>
  </p:cSld>
  <p:clrMapOvr>
    <a:masterClrMapping/>
  </p:clrMapOvr>
</p:sld>
</file>

<file path=ppt/theme/theme1.xml><?xml version="1.0" encoding="utf-8"?>
<a:theme xmlns:a="http://schemas.openxmlformats.org/drawingml/2006/main"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208</TotalTime>
  <Words>3172</Words>
  <Application>Microsoft Office PowerPoint</Application>
  <PresentationFormat>Panorámica</PresentationFormat>
  <Paragraphs>378</Paragraphs>
  <Slides>23</Slides>
  <Notes>23</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23</vt:i4>
      </vt:variant>
    </vt:vector>
  </HeadingPairs>
  <TitlesOfParts>
    <vt:vector size="30" baseType="lpstr">
      <vt:lpstr>Arial</vt:lpstr>
      <vt:lpstr>Segoe UI</vt:lpstr>
      <vt:lpstr>Times New Roman</vt:lpstr>
      <vt:lpstr>Calibri</vt:lpstr>
      <vt:lpstr>Work Sans Medium</vt:lpstr>
      <vt:lpstr>Work Sans Light</vt:lpstr>
      <vt:lpstr>Tema de Office</vt:lpstr>
      <vt:lpstr>Presentación de PowerPoint</vt:lpstr>
      <vt:lpstr>Integrantes</vt:lpstr>
      <vt:lpstr>Formulación del Proyecto </vt:lpstr>
      <vt:lpstr>Presentación de PowerPoint</vt:lpstr>
      <vt:lpstr>Presentación de PowerPoint</vt:lpstr>
      <vt:lpstr>Presentación de PowerPoint</vt:lpstr>
      <vt:lpstr>Presentación de PowerPoint</vt:lpstr>
      <vt:lpstr>Presentación de PowerPoint</vt:lpstr>
      <vt:lpstr>Mapas de Procesos </vt:lpstr>
      <vt:lpstr>Técnica de Recolección de Datos </vt:lpstr>
      <vt:lpstr>Requerimientos Funcionales  </vt:lpstr>
      <vt:lpstr>Requerimientos Funcionales  </vt:lpstr>
      <vt:lpstr>Requerimientos Funcionales  </vt:lpstr>
      <vt:lpstr>Requerimientos Funcionales  </vt:lpstr>
      <vt:lpstr>Requerimientos Funcionales  </vt:lpstr>
      <vt:lpstr>Requerimientos Funcionales  </vt:lpstr>
      <vt:lpstr>Requerimientos Funcionales  </vt:lpstr>
      <vt:lpstr>Requerimientos No Funcionales  </vt:lpstr>
      <vt:lpstr>Casos de Uso </vt:lpstr>
      <vt:lpstr>Casos de Uso </vt:lpstr>
      <vt:lpstr>Casos de Uso </vt:lpstr>
      <vt:lpstr>Mockup  </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Carlos Andrés Herrera Mora</dc:creator>
  <cp:lastModifiedBy>Aprendiz</cp:lastModifiedBy>
  <cp:revision>20</cp:revision>
  <dcterms:created xsi:type="dcterms:W3CDTF">2024-03-15T00:49:27Z</dcterms:created>
  <dcterms:modified xsi:type="dcterms:W3CDTF">2024-06-26T00:19:12Z</dcterms:modified>
</cp:coreProperties>
</file>